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0" r:id="rId3"/>
    <p:sldId id="257" r:id="rId4"/>
    <p:sldId id="266" r:id="rId5"/>
    <p:sldId id="265" r:id="rId6"/>
    <p:sldId id="267" r:id="rId7"/>
    <p:sldId id="258" r:id="rId8"/>
    <p:sldId id="261" r:id="rId9"/>
    <p:sldId id="268" r:id="rId10"/>
    <p:sldId id="264" r:id="rId11"/>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870"/>
    <a:srgbClr val="1AAE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43"/>
  </p:normalViewPr>
  <p:slideViewPr>
    <p:cSldViewPr snapToGrid="0" snapToObjects="1">
      <p:cViewPr varScale="1">
        <p:scale>
          <a:sx n="107" d="100"/>
          <a:sy n="107" d="100"/>
        </p:scale>
        <p:origin x="138" y="1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80E05-954B-D64F-868E-1D636D5AE7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2D8EFB-AC4C-2843-900B-F042F39DB9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D8C4F4A-3621-AC4B-A584-ED2AD41AD471}"/>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5" name="Footer Placeholder 4">
            <a:extLst>
              <a:ext uri="{FF2B5EF4-FFF2-40B4-BE49-F238E27FC236}">
                <a16:creationId xmlns:a16="http://schemas.microsoft.com/office/drawing/2014/main" id="{06F41D9E-66F7-F844-BC0B-1422A67DFF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365722C-DEC0-9646-AF0E-DE57269FE9BC}"/>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1822594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B18CE-1231-6B4B-B6DE-443585A19F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162EE7-5B3B-E049-B5D3-BCBE07D53BF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AD88D6-FE4E-1840-B5F4-57A214CCB5D6}"/>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5" name="Footer Placeholder 4">
            <a:extLst>
              <a:ext uri="{FF2B5EF4-FFF2-40B4-BE49-F238E27FC236}">
                <a16:creationId xmlns:a16="http://schemas.microsoft.com/office/drawing/2014/main" id="{C7A6B328-2EA3-F246-9FCD-420EAB04AA3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FB8F926-3FD4-9346-B400-13B45D932E5C}"/>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199758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FD98BE-35E9-9B4B-83CE-2187D78C0F6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37763D-195B-1345-8705-0CE044E0E6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C897DA-BF41-3B49-90B9-84D8469580F0}"/>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5" name="Footer Placeholder 4">
            <a:extLst>
              <a:ext uri="{FF2B5EF4-FFF2-40B4-BE49-F238E27FC236}">
                <a16:creationId xmlns:a16="http://schemas.microsoft.com/office/drawing/2014/main" id="{66712040-D043-1843-AAA5-E82304E559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CDFEEDE-D480-0E43-9804-2E58DF232DFE}"/>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1050927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938E2-AFDA-084E-93FB-F3A6B8892A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991A02-0BD5-134B-AEFE-143AC7B0F03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FE8B6A-2931-0F49-A781-3F3C58423B37}"/>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5" name="Footer Placeholder 4">
            <a:extLst>
              <a:ext uri="{FF2B5EF4-FFF2-40B4-BE49-F238E27FC236}">
                <a16:creationId xmlns:a16="http://schemas.microsoft.com/office/drawing/2014/main" id="{B2C234BD-3965-3742-A288-63BE0F5CDE0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FBADB4-664A-AE40-A352-FCB9ACBEDE12}"/>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5521959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72A7E-9088-8C4B-B04B-ABA20E4E38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9CE079-4B9A-0842-97E9-6B5E49A76FE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B6263C-7E16-6C49-AF1E-856116737A1F}"/>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5" name="Footer Placeholder 4">
            <a:extLst>
              <a:ext uri="{FF2B5EF4-FFF2-40B4-BE49-F238E27FC236}">
                <a16:creationId xmlns:a16="http://schemas.microsoft.com/office/drawing/2014/main" id="{42D2DE5D-A321-EA46-BAD9-F9897C6AB6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CE37AA6-99A4-024E-8F41-A6505057C06D}"/>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3430983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AA680-EDE0-8547-8767-4BC0CEB101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72CF7B-4B94-AC4C-9F12-E901DFFBD42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3ABA10-5851-0D45-9BF2-43A65501BF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6D4914-732E-9B49-8A51-E3835F332A0E}"/>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6" name="Footer Placeholder 5">
            <a:extLst>
              <a:ext uri="{FF2B5EF4-FFF2-40B4-BE49-F238E27FC236}">
                <a16:creationId xmlns:a16="http://schemas.microsoft.com/office/drawing/2014/main" id="{A74B2605-55CD-D341-AC74-3DF567B5E2B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9A430B-DC21-B141-A967-6D9BD3585FDD}"/>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14220338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27E3F-4BA1-3B4D-AB6C-5B1C99581AB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741788B-5401-7448-9057-EEC21C4E6B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4FE6E1C-6F7E-8246-B0FF-FF9E644B55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582A19-C0E6-E045-9D35-80EBA3674A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BBF871-4159-1945-B268-959E693D60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FCF51AD-CF81-8E49-89E7-CAB06133B4D5}"/>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8" name="Footer Placeholder 7">
            <a:extLst>
              <a:ext uri="{FF2B5EF4-FFF2-40B4-BE49-F238E27FC236}">
                <a16:creationId xmlns:a16="http://schemas.microsoft.com/office/drawing/2014/main" id="{AD67EF40-600D-4C44-8B41-3319081CB2B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455B9AA-A3B0-0948-A26D-CF7F3428DE43}"/>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1012365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A1A43-9148-784F-BE40-03C9416B94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BEFF39-51E4-3349-8590-224D9D20F7B0}"/>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4" name="Footer Placeholder 3">
            <a:extLst>
              <a:ext uri="{FF2B5EF4-FFF2-40B4-BE49-F238E27FC236}">
                <a16:creationId xmlns:a16="http://schemas.microsoft.com/office/drawing/2014/main" id="{26038910-6FD2-C749-AB21-50297A20214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1380F0-8F3B-0649-98F5-88E34FA645BC}"/>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3913796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BD28E72-AC24-1A4A-8B8C-AAC1D081DEAD}"/>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3" name="Footer Placeholder 2">
            <a:extLst>
              <a:ext uri="{FF2B5EF4-FFF2-40B4-BE49-F238E27FC236}">
                <a16:creationId xmlns:a16="http://schemas.microsoft.com/office/drawing/2014/main" id="{E3BE9519-CE93-EF41-B0AA-9FEEFCA93E6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C97D702-E9B8-B648-8FF9-0C275F7AFF37}"/>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2433073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D7E645-D774-9F49-A521-749B6D9D81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4D80F5F-CB86-CF46-9E1B-4AB1445BA7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3C2EDD-EEA7-234B-A50D-40318D90AD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F527DF-2632-8946-9D26-A6E001C3C57D}"/>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6" name="Footer Placeholder 5">
            <a:extLst>
              <a:ext uri="{FF2B5EF4-FFF2-40B4-BE49-F238E27FC236}">
                <a16:creationId xmlns:a16="http://schemas.microsoft.com/office/drawing/2014/main" id="{06A57753-844F-BA41-8B84-A1DD7691C95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9BD094-1CC6-6C40-BD7B-E14793CBC0E6}"/>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4242838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20849-2BE6-ED49-9D8D-F1C29C984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2CC011-CE23-6147-AEEB-CCB111C1B5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56AFE01-F41A-464C-8B1A-8A75D2EE89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9E325C-770B-894A-A21E-457C4EC72B55}"/>
              </a:ext>
            </a:extLst>
          </p:cNvPr>
          <p:cNvSpPr>
            <a:spLocks noGrp="1"/>
          </p:cNvSpPr>
          <p:nvPr>
            <p:ph type="dt" sz="half" idx="10"/>
          </p:nvPr>
        </p:nvSpPr>
        <p:spPr/>
        <p:txBody>
          <a:bodyPr/>
          <a:lstStyle/>
          <a:p>
            <a:fld id="{8878109E-4222-6641-B526-C94AD28643BA}" type="datetimeFigureOut">
              <a:rPr lang="en-US" smtClean="0"/>
              <a:t>2/24/2021</a:t>
            </a:fld>
            <a:endParaRPr lang="en-US" dirty="0"/>
          </a:p>
        </p:txBody>
      </p:sp>
      <p:sp>
        <p:nvSpPr>
          <p:cNvPr id="6" name="Footer Placeholder 5">
            <a:extLst>
              <a:ext uri="{FF2B5EF4-FFF2-40B4-BE49-F238E27FC236}">
                <a16:creationId xmlns:a16="http://schemas.microsoft.com/office/drawing/2014/main" id="{43815D25-A2BC-3949-8E4E-AB530F058B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9AA9B48-1D5F-3A45-A371-2B1B1AD77046}"/>
              </a:ext>
            </a:extLst>
          </p:cNvPr>
          <p:cNvSpPr>
            <a:spLocks noGrp="1"/>
          </p:cNvSpPr>
          <p:nvPr>
            <p:ph type="sldNum" sz="quarter" idx="12"/>
          </p:nvPr>
        </p:nvSpPr>
        <p:spPr/>
        <p:txBody>
          <a:bodyPr/>
          <a:lstStyle/>
          <a:p>
            <a:fld id="{EDFBCD1C-88B2-234A-BABC-2F010420ADA3}" type="slidenum">
              <a:rPr lang="en-US" smtClean="0"/>
              <a:t>‹#›</a:t>
            </a:fld>
            <a:endParaRPr lang="en-US" dirty="0"/>
          </a:p>
        </p:txBody>
      </p:sp>
    </p:spTree>
    <p:extLst>
      <p:ext uri="{BB962C8B-B14F-4D97-AF65-F5344CB8AC3E}">
        <p14:creationId xmlns:p14="http://schemas.microsoft.com/office/powerpoint/2010/main" val="2190094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003744-6437-2B4A-BF8A-7B0B9F077E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BAE3E4E-A8A4-AC40-8E2A-521CB7BCB0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A94579-FF5C-A043-B886-428A9C1FA0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78109E-4222-6641-B526-C94AD28643BA}" type="datetimeFigureOut">
              <a:rPr lang="en-US" smtClean="0"/>
              <a:t>2/24/2021</a:t>
            </a:fld>
            <a:endParaRPr lang="en-US" dirty="0"/>
          </a:p>
        </p:txBody>
      </p:sp>
      <p:sp>
        <p:nvSpPr>
          <p:cNvPr id="5" name="Footer Placeholder 4">
            <a:extLst>
              <a:ext uri="{FF2B5EF4-FFF2-40B4-BE49-F238E27FC236}">
                <a16:creationId xmlns:a16="http://schemas.microsoft.com/office/drawing/2014/main" id="{EB4187E4-131D-7947-8E82-BB5210E6C1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A647670-6D03-964A-94DB-730DBFE73C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FBCD1C-88B2-234A-BABC-2F010420ADA3}" type="slidenum">
              <a:rPr lang="en-US" smtClean="0"/>
              <a:t>‹#›</a:t>
            </a:fld>
            <a:endParaRPr lang="en-US" dirty="0"/>
          </a:p>
        </p:txBody>
      </p:sp>
    </p:spTree>
    <p:extLst>
      <p:ext uri="{BB962C8B-B14F-4D97-AF65-F5344CB8AC3E}">
        <p14:creationId xmlns:p14="http://schemas.microsoft.com/office/powerpoint/2010/main" val="36728848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hyperlink" Target="https://www.episcopalchurch.org/finance-office/manual-of-business-methods/"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www.episcopalfoundation.org/" TargetMode="External"/><Relationship Id="rId3" Type="http://schemas.openxmlformats.org/officeDocument/2006/relationships/hyperlink" Target="https://www.episcopalchurch.org/finance-office/manual-of-business-methods/" TargetMode="External"/><Relationship Id="rId7" Type="http://schemas.openxmlformats.org/officeDocument/2006/relationships/hyperlink" Target="https://www.generalconvention.org/forms-and-instructions" TargetMode="External"/><Relationship Id="rId2" Type="http://schemas.openxmlformats.org/officeDocument/2006/relationships/hyperlink" Target="https://www.diocesemo.org/" TargetMode="External"/><Relationship Id="rId1" Type="http://schemas.openxmlformats.org/officeDocument/2006/relationships/slideLayout" Target="../slideLayouts/slideLayout2.xml"/><Relationship Id="rId6" Type="http://schemas.openxmlformats.org/officeDocument/2006/relationships/hyperlink" Target="https://www.ecfvp.org/vestry-papers/article/607/basics-of-church-financial-reporting-part-ii" TargetMode="External"/><Relationship Id="rId5" Type="http://schemas.openxmlformats.org/officeDocument/2006/relationships/hyperlink" Target="https://www.forwardmovement.org/Products/1951/the-vestry-resource-guide.aspx" TargetMode="External"/><Relationship Id="rId10" Type="http://schemas.openxmlformats.org/officeDocument/2006/relationships/image" Target="../media/image2.png"/><Relationship Id="rId4" Type="http://schemas.openxmlformats.org/officeDocument/2006/relationships/hyperlink" Target="https://www.churchpublishing.org/thevestryhandbook" TargetMode="External"/><Relationship Id="rId9" Type="http://schemas.openxmlformats.org/officeDocument/2006/relationships/image" Target="../media/image1.png"/></Relationships>
</file>

<file path=ppt/slides/_rels/slide9.xml.rels><?xml version="1.0" encoding="UTF-8" standalone="yes"?>
<Relationships xmlns="http://schemas.openxmlformats.org/package/2006/relationships"><Relationship Id="rId8" Type="http://schemas.openxmlformats.org/officeDocument/2006/relationships/hyperlink" Target="https://www.diocesemo.org/uploads/images/resolution-a-181-clergy-compensation_332.pdf" TargetMode="External"/><Relationship Id="rId13" Type="http://schemas.openxmlformats.org/officeDocument/2006/relationships/hyperlink" Target="https://www.securegive.com/" TargetMode="External"/><Relationship Id="rId3" Type="http://schemas.openxmlformats.org/officeDocument/2006/relationships/hyperlink" Target="https://www.churchlawandtax.com/" TargetMode="External"/><Relationship Id="rId7" Type="http://schemas.openxmlformats.org/officeDocument/2006/relationships/hyperlink" Target="https://www.cpg.org/" TargetMode="External"/><Relationship Id="rId12" Type="http://schemas.openxmlformats.org/officeDocument/2006/relationships/hyperlink" Target="https://pushpay.com/" TargetMode="External"/><Relationship Id="rId17" Type="http://schemas.openxmlformats.org/officeDocument/2006/relationships/image" Target="../media/image2.png"/><Relationship Id="rId2" Type="http://schemas.openxmlformats.org/officeDocument/2006/relationships/hyperlink" Target="https://www.tens.org/" TargetMode="External"/><Relationship Id="rId16"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www.cpg.org/globalassets/documents/publications/tax-2021-clergy-tax-return-preparation-guide-for-2020-tax-returns.pdf" TargetMode="External"/><Relationship Id="rId11" Type="http://schemas.openxmlformats.org/officeDocument/2006/relationships/hyperlink" Target="https://lifewaygenerosity.com/" TargetMode="External"/><Relationship Id="rId5" Type="http://schemas.openxmlformats.org/officeDocument/2006/relationships/hyperlink" Target="https://www.cpg.org/globalassets/documents/publications/tax-2021-federal-reporting-requirements-for-episcopal-churches.pdf" TargetMode="External"/><Relationship Id="rId15" Type="http://schemas.openxmlformats.org/officeDocument/2006/relationships/hyperlink" Target="https://www.acstechnologies.com/realm/tools/giving/" TargetMode="External"/><Relationship Id="rId10" Type="http://schemas.openxmlformats.org/officeDocument/2006/relationships/hyperlink" Target="https://get.tithe.ly/" TargetMode="External"/><Relationship Id="rId4" Type="http://schemas.openxmlformats.org/officeDocument/2006/relationships/hyperlink" Target="https://www.irs.gov/pub/irs-pdf/p1828.pdf" TargetMode="External"/><Relationship Id="rId9" Type="http://schemas.openxmlformats.org/officeDocument/2006/relationships/hyperlink" Target="https://www.vancopayments.com/" TargetMode="External"/><Relationship Id="rId14" Type="http://schemas.openxmlformats.org/officeDocument/2006/relationships/hyperlink" Target="https://www.egiveusa.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lstStyle/>
          <a:p>
            <a:r>
              <a:rPr lang="en-US" dirty="0"/>
              <a:t>Vestry 105:Finance &amp; Stewardship Jump-Start</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825625"/>
            <a:ext cx="10977282" cy="3324403"/>
          </a:xfrm>
        </p:spPr>
        <p:txBody>
          <a:bodyPr anchor="b"/>
          <a:lstStyle/>
          <a:p>
            <a:pPr marL="0" indent="0">
              <a:buNone/>
            </a:pPr>
            <a:r>
              <a:rPr lang="en-US" dirty="0"/>
              <a:t>Brian Barnhart – </a:t>
            </a:r>
            <a:r>
              <a:rPr lang="en-US" sz="2000" dirty="0">
                <a:solidFill>
                  <a:srgbClr val="1D2228"/>
                </a:solidFill>
                <a:latin typeface="arial" panose="020B0604020202020204" pitchFamily="34" charset="0"/>
              </a:rPr>
              <a:t>Treasurer Holy Communion</a:t>
            </a:r>
          </a:p>
          <a:p>
            <a:pPr marL="0" indent="0">
              <a:buNone/>
            </a:pPr>
            <a:r>
              <a:rPr lang="en-US" dirty="0"/>
              <a:t>Desiree Brattin – </a:t>
            </a:r>
            <a:r>
              <a:rPr lang="en-US" sz="2000" dirty="0">
                <a:solidFill>
                  <a:srgbClr val="1D2228"/>
                </a:solidFill>
                <a:latin typeface="arial" panose="020B0604020202020204" pitchFamily="34" charset="0"/>
              </a:rPr>
              <a:t>Canon for Finance &amp; Administration</a:t>
            </a:r>
          </a:p>
          <a:p>
            <a:pPr marL="0" indent="0">
              <a:buNone/>
            </a:pPr>
            <a:r>
              <a:rPr lang="en-US" dirty="0"/>
              <a:t>Rev. Canon Whitney Rice - </a:t>
            </a:r>
            <a:r>
              <a:rPr lang="en-US" sz="2000" b="0" i="0" dirty="0">
                <a:solidFill>
                  <a:srgbClr val="1D2228"/>
                </a:solidFill>
                <a:effectLst/>
                <a:latin typeface="arial" panose="020B0604020202020204" pitchFamily="34" charset="0"/>
              </a:rPr>
              <a:t>Canon for Evangelism &amp; Discipleship Development </a:t>
            </a:r>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pic>
        <p:nvPicPr>
          <p:cNvPr id="20" name="Picture 19">
            <a:extLst>
              <a:ext uri="{FF2B5EF4-FFF2-40B4-BE49-F238E27FC236}">
                <a16:creationId xmlns:a16="http://schemas.microsoft.com/office/drawing/2014/main" id="{E889999E-AAEB-994D-A989-B11DFD8E8FCF}"/>
              </a:ext>
            </a:extLst>
          </p:cNvPr>
          <p:cNvPicPr>
            <a:picLocks noChangeAspect="1"/>
          </p:cNvPicPr>
          <p:nvPr/>
        </p:nvPicPr>
        <p:blipFill>
          <a:blip r:embed="rId4">
            <a:clrChange>
              <a:clrFrom>
                <a:srgbClr val="EFEFEF"/>
              </a:clrFrom>
              <a:clrTo>
                <a:srgbClr val="EFEFEF">
                  <a:alpha val="0"/>
                </a:srgbClr>
              </a:clrTo>
            </a:clrChange>
            <a:alphaModFix/>
          </a:blip>
          <a:stretch>
            <a:fillRect/>
          </a:stretch>
        </p:blipFill>
        <p:spPr>
          <a:xfrm>
            <a:off x="9891186" y="1249347"/>
            <a:ext cx="1767418" cy="1325563"/>
          </a:xfrm>
          <a:prstGeom prst="rect">
            <a:avLst/>
          </a:prstGeom>
          <a:noFill/>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0633888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lstStyle/>
          <a:p>
            <a:r>
              <a:rPr lang="en-US" dirty="0"/>
              <a:t>Theology of Stewardship</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825625"/>
            <a:ext cx="10515600" cy="3324403"/>
          </a:xfrm>
        </p:spPr>
        <p:txBody>
          <a:bodyPr/>
          <a:lstStyle/>
          <a:p>
            <a:r>
              <a:rPr lang="en-US" b="0" i="0" dirty="0">
                <a:solidFill>
                  <a:srgbClr val="1D2228"/>
                </a:solidFill>
                <a:effectLst/>
                <a:latin typeface="Helvetica Neue"/>
              </a:rPr>
              <a:t>God as Giver</a:t>
            </a:r>
          </a:p>
          <a:p>
            <a:r>
              <a:rPr lang="en-US" b="0" i="0" dirty="0">
                <a:solidFill>
                  <a:srgbClr val="1D2228"/>
                </a:solidFill>
                <a:effectLst/>
                <a:latin typeface="Helvetica Neue"/>
              </a:rPr>
              <a:t>Giving as the Sacramental Life</a:t>
            </a:r>
          </a:p>
          <a:p>
            <a:r>
              <a:rPr lang="en-US" b="0" i="0" dirty="0">
                <a:solidFill>
                  <a:srgbClr val="1D2228"/>
                </a:solidFill>
                <a:effectLst/>
                <a:latin typeface="Helvetica Neue"/>
              </a:rPr>
              <a:t>The Biblical Witness</a:t>
            </a:r>
          </a:p>
          <a:p>
            <a:r>
              <a:rPr lang="en-US" b="0" i="0" dirty="0">
                <a:solidFill>
                  <a:srgbClr val="1D2228"/>
                </a:solidFill>
                <a:effectLst/>
                <a:latin typeface="Helvetica Neue"/>
              </a:rPr>
              <a:t>Tithe as a Life-giving Spiritual Practice</a:t>
            </a:r>
          </a:p>
          <a:p>
            <a:pPr marL="0" indent="0">
              <a:buNone/>
            </a:pPr>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09935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lstStyle/>
          <a:p>
            <a:r>
              <a:rPr lang="en-US" dirty="0"/>
              <a:t>Agenda</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446934"/>
            <a:ext cx="10515600" cy="3324403"/>
          </a:xfrm>
        </p:spPr>
        <p:txBody>
          <a:bodyPr>
            <a:normAutofit lnSpcReduction="10000"/>
          </a:bodyPr>
          <a:lstStyle/>
          <a:p>
            <a:r>
              <a:rPr lang="en-US" sz="2800" dirty="0"/>
              <a:t>Ministry of a Treasurer</a:t>
            </a:r>
          </a:p>
          <a:p>
            <a:r>
              <a:rPr lang="en-US" sz="2800" dirty="0"/>
              <a:t>Treasurer Duty: Internal Congregation Stakeholders </a:t>
            </a:r>
            <a:endParaRPr lang="en-US" dirty="0"/>
          </a:p>
          <a:p>
            <a:r>
              <a:rPr lang="en-US" sz="2800" dirty="0"/>
              <a:t>Treasurer Duty: External Stakeholders </a:t>
            </a:r>
            <a:endParaRPr lang="en-US" dirty="0"/>
          </a:p>
          <a:p>
            <a:r>
              <a:rPr lang="en-US" dirty="0"/>
              <a:t>A Year in the Life of a Treasurer</a:t>
            </a:r>
          </a:p>
          <a:p>
            <a:r>
              <a:rPr lang="en-US" dirty="0"/>
              <a:t>Resources Available to Treasurers</a:t>
            </a:r>
          </a:p>
          <a:p>
            <a:r>
              <a:rPr lang="en-US" dirty="0"/>
              <a:t>Theology of Stewardship</a:t>
            </a:r>
          </a:p>
          <a:p>
            <a:r>
              <a:rPr lang="en-US" dirty="0"/>
              <a:t>Wrap up</a:t>
            </a:r>
          </a:p>
          <a:p>
            <a:endParaRPr lang="en-US"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521876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normAutofit/>
          </a:bodyPr>
          <a:lstStyle/>
          <a:p>
            <a:r>
              <a:rPr lang="en-US" sz="3600" dirty="0"/>
              <a:t>Treasurer Duty: Internal Congregation Stakeholders </a:t>
            </a:r>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sp>
        <p:nvSpPr>
          <p:cNvPr id="21" name="TextBox 20">
            <a:extLst>
              <a:ext uri="{FF2B5EF4-FFF2-40B4-BE49-F238E27FC236}">
                <a16:creationId xmlns:a16="http://schemas.microsoft.com/office/drawing/2014/main" id="{6B4F8864-A729-8C44-B921-5495F45FE409}"/>
              </a:ext>
            </a:extLst>
          </p:cNvPr>
          <p:cNvSpPr txBox="1"/>
          <p:nvPr/>
        </p:nvSpPr>
        <p:spPr>
          <a:xfrm>
            <a:off x="1920758" y="1969034"/>
            <a:ext cx="184731" cy="369332"/>
          </a:xfrm>
          <a:prstGeom prst="rect">
            <a:avLst/>
          </a:prstGeom>
          <a:noFill/>
        </p:spPr>
        <p:txBody>
          <a:bodyPr wrap="none" rtlCol="0">
            <a:spAutoFit/>
          </a:bodyPr>
          <a:lstStyle/>
          <a:p>
            <a:endParaRPr lang="en-US" dirty="0"/>
          </a:p>
        </p:txBody>
      </p:sp>
      <p:sp>
        <p:nvSpPr>
          <p:cNvPr id="9" name="Rectangle 8">
            <a:extLst>
              <a:ext uri="{FF2B5EF4-FFF2-40B4-BE49-F238E27FC236}">
                <a16:creationId xmlns:a16="http://schemas.microsoft.com/office/drawing/2014/main" id="{4BCB81A2-5C12-4A71-B475-6B1F2D474797}"/>
              </a:ext>
            </a:extLst>
          </p:cNvPr>
          <p:cNvSpPr/>
          <p:nvPr/>
        </p:nvSpPr>
        <p:spPr>
          <a:xfrm>
            <a:off x="857152" y="1902614"/>
            <a:ext cx="2496671"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Reporting</a:t>
            </a:r>
          </a:p>
        </p:txBody>
      </p:sp>
      <p:sp>
        <p:nvSpPr>
          <p:cNvPr id="11" name="Rectangle 10">
            <a:extLst>
              <a:ext uri="{FF2B5EF4-FFF2-40B4-BE49-F238E27FC236}">
                <a16:creationId xmlns:a16="http://schemas.microsoft.com/office/drawing/2014/main" id="{A4F4E80D-F030-4370-997C-546C5150876A}"/>
              </a:ext>
            </a:extLst>
          </p:cNvPr>
          <p:cNvSpPr/>
          <p:nvPr/>
        </p:nvSpPr>
        <p:spPr>
          <a:xfrm>
            <a:off x="857152" y="4807232"/>
            <a:ext cx="2496671"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Risk Considerations</a:t>
            </a:r>
          </a:p>
        </p:txBody>
      </p:sp>
      <p:sp>
        <p:nvSpPr>
          <p:cNvPr id="14" name="Rectangle 13">
            <a:extLst>
              <a:ext uri="{FF2B5EF4-FFF2-40B4-BE49-F238E27FC236}">
                <a16:creationId xmlns:a16="http://schemas.microsoft.com/office/drawing/2014/main" id="{BC8CF533-7544-4A24-9B30-6B9AED0C8EB1}"/>
              </a:ext>
            </a:extLst>
          </p:cNvPr>
          <p:cNvSpPr/>
          <p:nvPr/>
        </p:nvSpPr>
        <p:spPr>
          <a:xfrm>
            <a:off x="857152" y="3645386"/>
            <a:ext cx="2496671"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Budgeting</a:t>
            </a:r>
          </a:p>
        </p:txBody>
      </p:sp>
      <p:sp>
        <p:nvSpPr>
          <p:cNvPr id="16" name="Rectangle 15">
            <a:extLst>
              <a:ext uri="{FF2B5EF4-FFF2-40B4-BE49-F238E27FC236}">
                <a16:creationId xmlns:a16="http://schemas.microsoft.com/office/drawing/2014/main" id="{764A7C44-F301-4AC5-9A3B-CD32F68D1996}"/>
              </a:ext>
            </a:extLst>
          </p:cNvPr>
          <p:cNvSpPr/>
          <p:nvPr/>
        </p:nvSpPr>
        <p:spPr>
          <a:xfrm>
            <a:off x="857152" y="3064462"/>
            <a:ext cx="2496671"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Forecasting</a:t>
            </a:r>
          </a:p>
        </p:txBody>
      </p:sp>
      <p:sp>
        <p:nvSpPr>
          <p:cNvPr id="17" name="Rectangle 16">
            <a:extLst>
              <a:ext uri="{FF2B5EF4-FFF2-40B4-BE49-F238E27FC236}">
                <a16:creationId xmlns:a16="http://schemas.microsoft.com/office/drawing/2014/main" id="{FF867F64-5608-43AA-B36D-60D0ACDBA0F5}"/>
              </a:ext>
            </a:extLst>
          </p:cNvPr>
          <p:cNvSpPr/>
          <p:nvPr/>
        </p:nvSpPr>
        <p:spPr>
          <a:xfrm>
            <a:off x="857152" y="2483538"/>
            <a:ext cx="2496671"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Bookkeeping</a:t>
            </a:r>
          </a:p>
        </p:txBody>
      </p:sp>
      <p:sp>
        <p:nvSpPr>
          <p:cNvPr id="18" name="Rectangle 17">
            <a:extLst>
              <a:ext uri="{FF2B5EF4-FFF2-40B4-BE49-F238E27FC236}">
                <a16:creationId xmlns:a16="http://schemas.microsoft.com/office/drawing/2014/main" id="{56754B9E-F619-4E3F-8634-BE3CD9E99CCE}"/>
              </a:ext>
            </a:extLst>
          </p:cNvPr>
          <p:cNvSpPr/>
          <p:nvPr/>
        </p:nvSpPr>
        <p:spPr>
          <a:xfrm>
            <a:off x="857152" y="4226310"/>
            <a:ext cx="2496671"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Stewardship Support</a:t>
            </a:r>
          </a:p>
        </p:txBody>
      </p:sp>
      <p:sp>
        <p:nvSpPr>
          <p:cNvPr id="19" name="Rectangle 18">
            <a:extLst>
              <a:ext uri="{FF2B5EF4-FFF2-40B4-BE49-F238E27FC236}">
                <a16:creationId xmlns:a16="http://schemas.microsoft.com/office/drawing/2014/main" id="{6AF5C1E5-90A4-4383-B0A7-624ED20CE118}"/>
              </a:ext>
            </a:extLst>
          </p:cNvPr>
          <p:cNvSpPr/>
          <p:nvPr/>
        </p:nvSpPr>
        <p:spPr>
          <a:xfrm>
            <a:off x="459569" y="1459665"/>
            <a:ext cx="329184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Treasurer Responsibility</a:t>
            </a:r>
          </a:p>
        </p:txBody>
      </p:sp>
      <p:sp>
        <p:nvSpPr>
          <p:cNvPr id="20" name="Rectangle 19">
            <a:extLst>
              <a:ext uri="{FF2B5EF4-FFF2-40B4-BE49-F238E27FC236}">
                <a16:creationId xmlns:a16="http://schemas.microsoft.com/office/drawing/2014/main" id="{57D64FE7-ABD3-432F-9E0A-84FBE4625D85}"/>
              </a:ext>
            </a:extLst>
          </p:cNvPr>
          <p:cNvSpPr/>
          <p:nvPr/>
        </p:nvSpPr>
        <p:spPr>
          <a:xfrm>
            <a:off x="4466892" y="1459665"/>
            <a:ext cx="4595066"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Key Problems to Solve</a:t>
            </a:r>
          </a:p>
        </p:txBody>
      </p:sp>
      <p:sp>
        <p:nvSpPr>
          <p:cNvPr id="22" name="Rectangle 21">
            <a:extLst>
              <a:ext uri="{FF2B5EF4-FFF2-40B4-BE49-F238E27FC236}">
                <a16:creationId xmlns:a16="http://schemas.microsoft.com/office/drawing/2014/main" id="{2B183586-745F-415A-AEE7-7CA9B85E29F9}"/>
              </a:ext>
            </a:extLst>
          </p:cNvPr>
          <p:cNvSpPr/>
          <p:nvPr/>
        </p:nvSpPr>
        <p:spPr>
          <a:xfrm>
            <a:off x="3892378" y="1902614"/>
            <a:ext cx="758952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Are we OK?  Are we tracking well to our budget?  Do we have enough cash?  </a:t>
            </a:r>
          </a:p>
        </p:txBody>
      </p:sp>
      <p:sp>
        <p:nvSpPr>
          <p:cNvPr id="23" name="Rectangle 22">
            <a:extLst>
              <a:ext uri="{FF2B5EF4-FFF2-40B4-BE49-F238E27FC236}">
                <a16:creationId xmlns:a16="http://schemas.microsoft.com/office/drawing/2014/main" id="{588E997B-AF50-4E44-9C19-C7D52D12C410}"/>
              </a:ext>
            </a:extLst>
          </p:cNvPr>
          <p:cNvSpPr/>
          <p:nvPr/>
        </p:nvSpPr>
        <p:spPr>
          <a:xfrm>
            <a:off x="3892378" y="2517552"/>
            <a:ext cx="758952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Are checks getting written and pledges being received? Are the books in order?</a:t>
            </a:r>
          </a:p>
        </p:txBody>
      </p:sp>
      <p:sp>
        <p:nvSpPr>
          <p:cNvPr id="24" name="Rectangle 23">
            <a:extLst>
              <a:ext uri="{FF2B5EF4-FFF2-40B4-BE49-F238E27FC236}">
                <a16:creationId xmlns:a16="http://schemas.microsoft.com/office/drawing/2014/main" id="{AA847F95-3BEB-4902-B689-D6C110C2EBE4}"/>
              </a:ext>
            </a:extLst>
          </p:cNvPr>
          <p:cNvSpPr/>
          <p:nvPr/>
        </p:nvSpPr>
        <p:spPr>
          <a:xfrm>
            <a:off x="3892378" y="3064462"/>
            <a:ext cx="758952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How are we going to end the year? </a:t>
            </a:r>
          </a:p>
        </p:txBody>
      </p:sp>
      <p:sp>
        <p:nvSpPr>
          <p:cNvPr id="25" name="Rectangle 24">
            <a:extLst>
              <a:ext uri="{FF2B5EF4-FFF2-40B4-BE49-F238E27FC236}">
                <a16:creationId xmlns:a16="http://schemas.microsoft.com/office/drawing/2014/main" id="{4F99A962-E98E-4873-90C8-2FB50B333CE4}"/>
              </a:ext>
            </a:extLst>
          </p:cNvPr>
          <p:cNvSpPr/>
          <p:nvPr/>
        </p:nvSpPr>
        <p:spPr>
          <a:xfrm>
            <a:off x="3892378" y="3637610"/>
            <a:ext cx="758952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What is next year going to look like financially?</a:t>
            </a:r>
          </a:p>
        </p:txBody>
      </p:sp>
      <p:sp>
        <p:nvSpPr>
          <p:cNvPr id="26" name="Rectangle 25">
            <a:extLst>
              <a:ext uri="{FF2B5EF4-FFF2-40B4-BE49-F238E27FC236}">
                <a16:creationId xmlns:a16="http://schemas.microsoft.com/office/drawing/2014/main" id="{D24BA1EC-8D32-4215-A33C-A8B725290685}"/>
              </a:ext>
            </a:extLst>
          </p:cNvPr>
          <p:cNvSpPr/>
          <p:nvPr/>
        </p:nvSpPr>
        <p:spPr>
          <a:xfrm>
            <a:off x="3892378" y="4226310"/>
            <a:ext cx="758952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Do we need to make any specific asks this campaign season?</a:t>
            </a:r>
          </a:p>
        </p:txBody>
      </p:sp>
      <p:sp>
        <p:nvSpPr>
          <p:cNvPr id="27" name="Rectangle 26">
            <a:extLst>
              <a:ext uri="{FF2B5EF4-FFF2-40B4-BE49-F238E27FC236}">
                <a16:creationId xmlns:a16="http://schemas.microsoft.com/office/drawing/2014/main" id="{F285EAAC-E318-4403-8F3D-E301A7991A1C}"/>
              </a:ext>
            </a:extLst>
          </p:cNvPr>
          <p:cNvSpPr/>
          <p:nvPr/>
        </p:nvSpPr>
        <p:spPr>
          <a:xfrm>
            <a:off x="3892378" y="4811650"/>
            <a:ext cx="758952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Do we have good Internal Controls?  Are our pledges too concentrated on too few members?</a:t>
            </a:r>
          </a:p>
        </p:txBody>
      </p:sp>
    </p:spTree>
    <p:extLst>
      <p:ext uri="{BB962C8B-B14F-4D97-AF65-F5344CB8AC3E}">
        <p14:creationId xmlns:p14="http://schemas.microsoft.com/office/powerpoint/2010/main" val="90968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normAutofit/>
          </a:bodyPr>
          <a:lstStyle/>
          <a:p>
            <a:r>
              <a:rPr lang="en-US" sz="3600" dirty="0"/>
              <a:t>Treasurer Duty: Internal Congregation Stakeholders Cont</a:t>
            </a:r>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sp>
        <p:nvSpPr>
          <p:cNvPr id="28" name="Rectangle 27">
            <a:extLst>
              <a:ext uri="{FF2B5EF4-FFF2-40B4-BE49-F238E27FC236}">
                <a16:creationId xmlns:a16="http://schemas.microsoft.com/office/drawing/2014/main" id="{238BFBE6-3A7B-4F0C-AFDF-BE562341761D}"/>
              </a:ext>
            </a:extLst>
          </p:cNvPr>
          <p:cNvSpPr/>
          <p:nvPr/>
        </p:nvSpPr>
        <p:spPr>
          <a:xfrm>
            <a:off x="1628559" y="1548701"/>
            <a:ext cx="2496671"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Reporting Level of Detail</a:t>
            </a:r>
          </a:p>
        </p:txBody>
      </p:sp>
      <p:pic>
        <p:nvPicPr>
          <p:cNvPr id="6" name="Picture 5">
            <a:extLst>
              <a:ext uri="{FF2B5EF4-FFF2-40B4-BE49-F238E27FC236}">
                <a16:creationId xmlns:a16="http://schemas.microsoft.com/office/drawing/2014/main" id="{A147ED0A-0067-4D74-8D01-C21D7F3386CF}"/>
              </a:ext>
            </a:extLst>
          </p:cNvPr>
          <p:cNvPicPr>
            <a:picLocks noChangeAspect="1"/>
          </p:cNvPicPr>
          <p:nvPr/>
        </p:nvPicPr>
        <p:blipFill>
          <a:blip r:embed="rId4"/>
          <a:stretch>
            <a:fillRect/>
          </a:stretch>
        </p:blipFill>
        <p:spPr>
          <a:xfrm>
            <a:off x="3085024" y="2283693"/>
            <a:ext cx="2193403" cy="1828800"/>
          </a:xfrm>
          <a:prstGeom prst="rect">
            <a:avLst/>
          </a:prstGeom>
          <a:ln>
            <a:solidFill>
              <a:srgbClr val="223870"/>
            </a:solidFill>
          </a:ln>
        </p:spPr>
      </p:pic>
      <p:pic>
        <p:nvPicPr>
          <p:cNvPr id="10" name="Picture 9">
            <a:extLst>
              <a:ext uri="{FF2B5EF4-FFF2-40B4-BE49-F238E27FC236}">
                <a16:creationId xmlns:a16="http://schemas.microsoft.com/office/drawing/2014/main" id="{ACAFBCE5-6BFE-4694-8ACB-EC23E05F5AE0}"/>
              </a:ext>
            </a:extLst>
          </p:cNvPr>
          <p:cNvPicPr>
            <a:picLocks noChangeAspect="1"/>
          </p:cNvPicPr>
          <p:nvPr/>
        </p:nvPicPr>
        <p:blipFill>
          <a:blip r:embed="rId5"/>
          <a:stretch>
            <a:fillRect/>
          </a:stretch>
        </p:blipFill>
        <p:spPr>
          <a:xfrm>
            <a:off x="359723" y="2283693"/>
            <a:ext cx="2290880" cy="1828800"/>
          </a:xfrm>
          <a:prstGeom prst="rect">
            <a:avLst/>
          </a:prstGeom>
          <a:ln>
            <a:solidFill>
              <a:srgbClr val="223870"/>
            </a:solidFill>
          </a:ln>
        </p:spPr>
      </p:pic>
      <p:sp>
        <p:nvSpPr>
          <p:cNvPr id="13" name="Rectangle 12">
            <a:extLst>
              <a:ext uri="{FF2B5EF4-FFF2-40B4-BE49-F238E27FC236}">
                <a16:creationId xmlns:a16="http://schemas.microsoft.com/office/drawing/2014/main" id="{2C2AB688-2B73-4D72-8F01-EF7CC901040C}"/>
              </a:ext>
            </a:extLst>
          </p:cNvPr>
          <p:cNvSpPr/>
          <p:nvPr/>
        </p:nvSpPr>
        <p:spPr>
          <a:xfrm>
            <a:off x="579426" y="4392819"/>
            <a:ext cx="4594936" cy="733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Less is More</a:t>
            </a:r>
            <a:r>
              <a:rPr lang="en-US" sz="1600" dirty="0">
                <a:solidFill>
                  <a:schemeClr val="tx1"/>
                </a:solidFill>
              </a:rPr>
              <a:t>: Less granular reporting may better meet your congregation’s needs and will save you time and effort</a:t>
            </a:r>
          </a:p>
        </p:txBody>
      </p:sp>
      <p:sp>
        <p:nvSpPr>
          <p:cNvPr id="29" name="Rectangle 28">
            <a:extLst>
              <a:ext uri="{FF2B5EF4-FFF2-40B4-BE49-F238E27FC236}">
                <a16:creationId xmlns:a16="http://schemas.microsoft.com/office/drawing/2014/main" id="{CD09050F-E9E9-41C4-B52F-CC4D75C15136}"/>
              </a:ext>
            </a:extLst>
          </p:cNvPr>
          <p:cNvSpPr/>
          <p:nvPr/>
        </p:nvSpPr>
        <p:spPr>
          <a:xfrm>
            <a:off x="2563857" y="3025262"/>
            <a:ext cx="626074" cy="5061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VS</a:t>
            </a:r>
          </a:p>
        </p:txBody>
      </p:sp>
      <p:sp>
        <p:nvSpPr>
          <p:cNvPr id="30" name="Rectangle 29">
            <a:extLst>
              <a:ext uri="{FF2B5EF4-FFF2-40B4-BE49-F238E27FC236}">
                <a16:creationId xmlns:a16="http://schemas.microsoft.com/office/drawing/2014/main" id="{586ABA10-6D82-4FDF-9BC8-623653298A53}"/>
              </a:ext>
            </a:extLst>
          </p:cNvPr>
          <p:cNvSpPr/>
          <p:nvPr/>
        </p:nvSpPr>
        <p:spPr>
          <a:xfrm>
            <a:off x="6906980" y="1507808"/>
            <a:ext cx="3972829" cy="36576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Recommendations</a:t>
            </a:r>
          </a:p>
        </p:txBody>
      </p:sp>
      <p:sp>
        <p:nvSpPr>
          <p:cNvPr id="31" name="Rectangle 30">
            <a:extLst>
              <a:ext uri="{FF2B5EF4-FFF2-40B4-BE49-F238E27FC236}">
                <a16:creationId xmlns:a16="http://schemas.microsoft.com/office/drawing/2014/main" id="{0EA0A3FD-0681-4D54-8E06-1128DCFA42D6}"/>
              </a:ext>
            </a:extLst>
          </p:cNvPr>
          <p:cNvSpPr/>
          <p:nvPr/>
        </p:nvSpPr>
        <p:spPr>
          <a:xfrm>
            <a:off x="6096000" y="2334671"/>
            <a:ext cx="5385898" cy="27123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lt"/>
              <a:buAutoNum type="arabicPeriod"/>
            </a:pPr>
            <a:r>
              <a:rPr lang="en-US" sz="1600" b="1" dirty="0">
                <a:solidFill>
                  <a:schemeClr val="tx1"/>
                </a:solidFill>
              </a:rPr>
              <a:t>Automation </a:t>
            </a:r>
            <a:r>
              <a:rPr lang="en-US" sz="1600" dirty="0">
                <a:solidFill>
                  <a:schemeClr val="tx1"/>
                </a:solidFill>
              </a:rPr>
              <a:t>- Encourage online giving to smooth donation trends and save efforts on processing and reminders</a:t>
            </a:r>
          </a:p>
          <a:p>
            <a:pPr marL="342900" indent="-342900">
              <a:buFont typeface="+mj-lt"/>
              <a:buAutoNum type="arabicPeriod"/>
            </a:pPr>
            <a:r>
              <a:rPr lang="en-US" sz="1600" b="1" dirty="0">
                <a:solidFill>
                  <a:schemeClr val="tx1"/>
                </a:solidFill>
              </a:rPr>
              <a:t>Stewardship </a:t>
            </a:r>
            <a:r>
              <a:rPr lang="en-US" sz="1600" dirty="0">
                <a:solidFill>
                  <a:schemeClr val="tx1"/>
                </a:solidFill>
              </a:rPr>
              <a:t>- Incorporate multiple views</a:t>
            </a:r>
          </a:p>
          <a:p>
            <a:pPr marL="800100" lvl="1" indent="-342900">
              <a:buFont typeface="+mj-lt"/>
              <a:buAutoNum type="arabicPeriod"/>
            </a:pPr>
            <a:r>
              <a:rPr lang="en-US" sz="1600" dirty="0">
                <a:solidFill>
                  <a:schemeClr val="tx1"/>
                </a:solidFill>
              </a:rPr>
              <a:t>Annual Campaign</a:t>
            </a:r>
          </a:p>
          <a:p>
            <a:pPr marL="800100" lvl="1" indent="-342900">
              <a:buFont typeface="+mj-lt"/>
              <a:buAutoNum type="arabicPeriod"/>
            </a:pPr>
            <a:r>
              <a:rPr lang="en-US" sz="1600" dirty="0">
                <a:solidFill>
                  <a:schemeClr val="tx1"/>
                </a:solidFill>
              </a:rPr>
              <a:t>Capital Campaign</a:t>
            </a:r>
          </a:p>
          <a:p>
            <a:pPr marL="800100" lvl="1" indent="-342900">
              <a:buFont typeface="+mj-lt"/>
              <a:buAutoNum type="arabicPeriod"/>
            </a:pPr>
            <a:r>
              <a:rPr lang="en-US" sz="1600" dirty="0">
                <a:solidFill>
                  <a:schemeClr val="tx1"/>
                </a:solidFill>
              </a:rPr>
              <a:t>Planned Giving</a:t>
            </a:r>
          </a:p>
          <a:p>
            <a:pPr marL="800100" lvl="1" indent="-342900">
              <a:buFont typeface="+mj-lt"/>
              <a:buAutoNum type="arabicPeriod"/>
            </a:pPr>
            <a:r>
              <a:rPr lang="en-US" sz="1600" dirty="0">
                <a:solidFill>
                  <a:schemeClr val="tx1"/>
                </a:solidFill>
              </a:rPr>
              <a:t>Special Designation Giving</a:t>
            </a:r>
          </a:p>
          <a:p>
            <a:pPr marL="342900" indent="-342900">
              <a:buFont typeface="+mj-lt"/>
              <a:buAutoNum type="arabicPeriod"/>
            </a:pPr>
            <a:r>
              <a:rPr lang="en-US" sz="1600" b="1" dirty="0">
                <a:solidFill>
                  <a:schemeClr val="tx1"/>
                </a:solidFill>
              </a:rPr>
              <a:t>Alternative Income </a:t>
            </a:r>
            <a:r>
              <a:rPr lang="en-US" sz="1600" dirty="0">
                <a:solidFill>
                  <a:schemeClr val="tx1"/>
                </a:solidFill>
              </a:rPr>
              <a:t>- Consider non-stewardship options such as rental income or grants </a:t>
            </a:r>
          </a:p>
          <a:p>
            <a:pPr marL="342900" indent="-342900">
              <a:buFont typeface="+mj-lt"/>
              <a:buAutoNum type="arabicPeriod"/>
            </a:pPr>
            <a:r>
              <a:rPr lang="en-US" sz="1600" b="1" dirty="0">
                <a:solidFill>
                  <a:schemeClr val="tx1"/>
                </a:solidFill>
              </a:rPr>
              <a:t>Thank you Campaigns – </a:t>
            </a:r>
            <a:r>
              <a:rPr lang="en-US" sz="1600" dirty="0">
                <a:solidFill>
                  <a:schemeClr val="tx1"/>
                </a:solidFill>
              </a:rPr>
              <a:t>Let donors know they are appreciated, even when not in a Campaign</a:t>
            </a:r>
          </a:p>
        </p:txBody>
      </p:sp>
    </p:spTree>
    <p:extLst>
      <p:ext uri="{BB962C8B-B14F-4D97-AF65-F5344CB8AC3E}">
        <p14:creationId xmlns:p14="http://schemas.microsoft.com/office/powerpoint/2010/main" val="3596861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normAutofit/>
          </a:bodyPr>
          <a:lstStyle/>
          <a:p>
            <a:r>
              <a:rPr lang="en-US" sz="3600" dirty="0"/>
              <a:t>Treasurer Duty: External Stakeholders </a:t>
            </a:r>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sp>
        <p:nvSpPr>
          <p:cNvPr id="9" name="Rectangle 8">
            <a:extLst>
              <a:ext uri="{FF2B5EF4-FFF2-40B4-BE49-F238E27FC236}">
                <a16:creationId xmlns:a16="http://schemas.microsoft.com/office/drawing/2014/main" id="{4BCB81A2-5C12-4A71-B475-6B1F2D474797}"/>
              </a:ext>
            </a:extLst>
          </p:cNvPr>
          <p:cNvSpPr/>
          <p:nvPr/>
        </p:nvSpPr>
        <p:spPr>
          <a:xfrm>
            <a:off x="790023" y="1379238"/>
            <a:ext cx="4278745" cy="22158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Audits</a:t>
            </a:r>
          </a:p>
        </p:txBody>
      </p:sp>
      <p:sp>
        <p:nvSpPr>
          <p:cNvPr id="13" name="TextBox 12"/>
          <p:cNvSpPr txBox="1"/>
          <p:nvPr/>
        </p:nvSpPr>
        <p:spPr>
          <a:xfrm>
            <a:off x="790023" y="1650841"/>
            <a:ext cx="9891518" cy="830997"/>
          </a:xfrm>
          <a:prstGeom prst="rect">
            <a:avLst/>
          </a:prstGeom>
          <a:noFill/>
        </p:spPr>
        <p:txBody>
          <a:bodyPr wrap="square" rtlCol="0">
            <a:spAutoFit/>
          </a:bodyPr>
          <a:lstStyle/>
          <a:p>
            <a:pPr marL="285750" indent="-285750">
              <a:buClr>
                <a:schemeClr val="tx1"/>
              </a:buClr>
              <a:buFont typeface="Arial" panose="020B0604020202020204" pitchFamily="34" charset="0"/>
              <a:buChar char="•"/>
            </a:pPr>
            <a:r>
              <a:rPr lang="en-US" sz="1600" dirty="0"/>
              <a:t>Required annually by both National and Diocesan Canons. Due into the Diocesan Office by July 1</a:t>
            </a:r>
          </a:p>
          <a:p>
            <a:pPr marL="285750" indent="-285750">
              <a:buClr>
                <a:schemeClr val="tx1"/>
              </a:buClr>
              <a:buFont typeface="Arial" panose="020B0604020202020204" pitchFamily="34" charset="0"/>
              <a:buChar char="•"/>
            </a:pPr>
            <a:r>
              <a:rPr lang="en-US" sz="1600" dirty="0"/>
              <a:t>Why are audits necessary?</a:t>
            </a:r>
          </a:p>
          <a:p>
            <a:pPr marL="285750" indent="-285750">
              <a:buClr>
                <a:schemeClr val="tx1"/>
              </a:buClr>
              <a:buFont typeface="Arial" panose="020B0604020202020204" pitchFamily="34" charset="0"/>
              <a:buChar char="•"/>
            </a:pPr>
            <a:r>
              <a:rPr lang="en-US" sz="1600" dirty="0"/>
              <a:t>Audit guidelines can be found in Chapter VI of the </a:t>
            </a:r>
            <a:r>
              <a:rPr lang="en-US" sz="1600" dirty="0">
                <a:hlinkClick r:id="rId4"/>
              </a:rPr>
              <a:t>Manual of Business Methods in Church Affairs</a:t>
            </a:r>
            <a:endParaRPr lang="en-US" sz="1600" dirty="0"/>
          </a:p>
        </p:txBody>
      </p:sp>
      <p:sp>
        <p:nvSpPr>
          <p:cNvPr id="14" name="Rectangle 13">
            <a:extLst>
              <a:ext uri="{FF2B5EF4-FFF2-40B4-BE49-F238E27FC236}">
                <a16:creationId xmlns:a16="http://schemas.microsoft.com/office/drawing/2014/main" id="{4BCB81A2-5C12-4A71-B475-6B1F2D474797}"/>
              </a:ext>
            </a:extLst>
          </p:cNvPr>
          <p:cNvSpPr/>
          <p:nvPr/>
        </p:nvSpPr>
        <p:spPr>
          <a:xfrm>
            <a:off x="838201" y="2539491"/>
            <a:ext cx="4230568" cy="228416"/>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Annual Assessment</a:t>
            </a:r>
          </a:p>
        </p:txBody>
      </p:sp>
      <p:sp>
        <p:nvSpPr>
          <p:cNvPr id="18" name="TextBox 17"/>
          <p:cNvSpPr txBox="1"/>
          <p:nvPr/>
        </p:nvSpPr>
        <p:spPr>
          <a:xfrm>
            <a:off x="790023" y="2853312"/>
            <a:ext cx="9661236"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What is it? Funds to support the mission of the church at the diocesan and national level</a:t>
            </a:r>
          </a:p>
          <a:p>
            <a:pPr marL="285750" indent="-285750">
              <a:buFont typeface="Arial" panose="020B0604020202020204" pitchFamily="34" charset="0"/>
              <a:buChar char="•"/>
            </a:pPr>
            <a:r>
              <a:rPr lang="en-US" sz="1600" dirty="0"/>
              <a:t>Diocesan assessment is a minimum of 12.5% of net disposable budget income following a deduction of $750 and based on the Parochial report (Line A) from the previously completed year</a:t>
            </a:r>
          </a:p>
          <a:p>
            <a:pPr marL="285750" indent="-285750">
              <a:buFont typeface="Arial" panose="020B0604020202020204" pitchFamily="34" charset="0"/>
              <a:buChar char="•"/>
            </a:pPr>
            <a:r>
              <a:rPr lang="en-US" sz="1600" dirty="0"/>
              <a:t>National assessment is 15% of diocesan operating income less a $140,000 exemption</a:t>
            </a:r>
          </a:p>
        </p:txBody>
      </p:sp>
      <p:sp>
        <p:nvSpPr>
          <p:cNvPr id="19" name="Rectangle 18">
            <a:extLst>
              <a:ext uri="{FF2B5EF4-FFF2-40B4-BE49-F238E27FC236}">
                <a16:creationId xmlns:a16="http://schemas.microsoft.com/office/drawing/2014/main" id="{4BCB81A2-5C12-4A71-B475-6B1F2D474797}"/>
              </a:ext>
            </a:extLst>
          </p:cNvPr>
          <p:cNvSpPr/>
          <p:nvPr/>
        </p:nvSpPr>
        <p:spPr>
          <a:xfrm>
            <a:off x="790023" y="4012773"/>
            <a:ext cx="4278746" cy="232626"/>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Parochial Reports</a:t>
            </a:r>
          </a:p>
        </p:txBody>
      </p:sp>
      <p:sp>
        <p:nvSpPr>
          <p:cNvPr id="20" name="TextBox 19"/>
          <p:cNvSpPr txBox="1"/>
          <p:nvPr/>
        </p:nvSpPr>
        <p:spPr>
          <a:xfrm>
            <a:off x="790023" y="4345657"/>
            <a:ext cx="6114473"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What is it and why do congregations file?</a:t>
            </a:r>
          </a:p>
          <a:p>
            <a:pPr marL="285750" indent="-285750">
              <a:buFont typeface="Arial" panose="020B0604020202020204" pitchFamily="34" charset="0"/>
              <a:buChar char="•"/>
            </a:pPr>
            <a:r>
              <a:rPr lang="en-US" sz="1600" dirty="0"/>
              <a:t>Canonical Due Date of March 1 to the Diocese</a:t>
            </a:r>
          </a:p>
          <a:p>
            <a:pPr marL="285750" indent="-285750">
              <a:buFont typeface="Arial" panose="020B0604020202020204" pitchFamily="34" charset="0"/>
              <a:buChar char="•"/>
            </a:pPr>
            <a:r>
              <a:rPr lang="en-US" sz="1600" dirty="0"/>
              <a:t>2020 report changes</a:t>
            </a:r>
          </a:p>
        </p:txBody>
      </p:sp>
    </p:spTree>
    <p:extLst>
      <p:ext uri="{BB962C8B-B14F-4D97-AF65-F5344CB8AC3E}">
        <p14:creationId xmlns:p14="http://schemas.microsoft.com/office/powerpoint/2010/main" val="1904286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a:xfrm>
            <a:off x="838200" y="132598"/>
            <a:ext cx="10515600" cy="1325563"/>
          </a:xfrm>
        </p:spPr>
        <p:txBody>
          <a:bodyPr>
            <a:normAutofit/>
          </a:bodyPr>
          <a:lstStyle/>
          <a:p>
            <a:r>
              <a:rPr lang="en-US" sz="3600" dirty="0"/>
              <a:t>Treasurer Duty: External Stakeholders Continued </a:t>
            </a:r>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sp>
        <p:nvSpPr>
          <p:cNvPr id="8" name="Rectangle 7">
            <a:extLst>
              <a:ext uri="{FF2B5EF4-FFF2-40B4-BE49-F238E27FC236}">
                <a16:creationId xmlns:a16="http://schemas.microsoft.com/office/drawing/2014/main" id="{4BCB81A2-5C12-4A71-B475-6B1F2D474797}"/>
              </a:ext>
            </a:extLst>
          </p:cNvPr>
          <p:cNvSpPr/>
          <p:nvPr/>
        </p:nvSpPr>
        <p:spPr>
          <a:xfrm>
            <a:off x="838200" y="1122250"/>
            <a:ext cx="4278745" cy="226051"/>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IRS – Clergy Taxes</a:t>
            </a:r>
          </a:p>
        </p:txBody>
      </p:sp>
      <p:sp>
        <p:nvSpPr>
          <p:cNvPr id="2" name="TextBox 1"/>
          <p:cNvSpPr txBox="1"/>
          <p:nvPr/>
        </p:nvSpPr>
        <p:spPr>
          <a:xfrm>
            <a:off x="790019" y="1314511"/>
            <a:ext cx="10563776"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t>Clergy have dual tax status - Considered employees for income tax reporting purposes and self-employed for Social Security and Medicare tax purposes</a:t>
            </a:r>
          </a:p>
          <a:p>
            <a:pPr marL="285750" indent="-285750">
              <a:buFont typeface="Arial" panose="020B0604020202020204" pitchFamily="34" charset="0"/>
              <a:buChar char="•"/>
            </a:pPr>
            <a:r>
              <a:rPr lang="en-US" sz="1600" dirty="0"/>
              <a:t>Housing Allowance – Must be approved in advance by resolution</a:t>
            </a:r>
          </a:p>
          <a:p>
            <a:pPr marL="285750" indent="-285750">
              <a:buFont typeface="Arial" panose="020B0604020202020204" pitchFamily="34" charset="0"/>
              <a:buChar char="•"/>
            </a:pPr>
            <a:endParaRPr lang="en-US" sz="1600" dirty="0"/>
          </a:p>
          <a:p>
            <a:endParaRPr lang="en-US" sz="1600" dirty="0"/>
          </a:p>
        </p:txBody>
      </p:sp>
      <p:sp>
        <p:nvSpPr>
          <p:cNvPr id="9" name="Rectangle 8">
            <a:extLst>
              <a:ext uri="{FF2B5EF4-FFF2-40B4-BE49-F238E27FC236}">
                <a16:creationId xmlns:a16="http://schemas.microsoft.com/office/drawing/2014/main" id="{4BCB81A2-5C12-4A71-B475-6B1F2D474797}"/>
              </a:ext>
            </a:extLst>
          </p:cNvPr>
          <p:cNvSpPr/>
          <p:nvPr/>
        </p:nvSpPr>
        <p:spPr>
          <a:xfrm>
            <a:off x="790009" y="2216914"/>
            <a:ext cx="4278745" cy="21014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Church Pension Fund</a:t>
            </a:r>
          </a:p>
        </p:txBody>
      </p:sp>
      <p:sp>
        <p:nvSpPr>
          <p:cNvPr id="3" name="TextBox 2"/>
          <p:cNvSpPr txBox="1"/>
          <p:nvPr/>
        </p:nvSpPr>
        <p:spPr>
          <a:xfrm>
            <a:off x="790009" y="2385930"/>
            <a:ext cx="10563777" cy="1815882"/>
          </a:xfrm>
          <a:prstGeom prst="rect">
            <a:avLst/>
          </a:prstGeom>
          <a:noFill/>
        </p:spPr>
        <p:txBody>
          <a:bodyPr wrap="square" rtlCol="0">
            <a:spAutoFit/>
          </a:bodyPr>
          <a:lstStyle/>
          <a:p>
            <a:pPr marL="285750" indent="-285750">
              <a:buFont typeface="Arial" panose="020B0604020202020204" pitchFamily="34" charset="0"/>
              <a:buChar char="•"/>
            </a:pPr>
            <a:r>
              <a:rPr lang="en-US" sz="1600" dirty="0"/>
              <a:t>Clergy Pension Fund – Church employers are required by Canon law to pay pension assessments. Current rate is 18% of cleric’s total assessable compensation </a:t>
            </a:r>
          </a:p>
          <a:p>
            <a:pPr marL="285750" indent="-285750">
              <a:buFont typeface="Arial" panose="020B0604020202020204" pitchFamily="34" charset="0"/>
              <a:buChar char="•"/>
            </a:pPr>
            <a:r>
              <a:rPr lang="en-US" sz="1600" dirty="0"/>
              <a:t>Lay Pension Fund -  Mandatory for employees working a minimum of 1,000 hours annually.  If a defined benefit plan is selected, the employer contribution shall be not less than 9% of the employee's compensation; if a defined contribution plan is selected, the employer shall contribute not less than 5%  of the employee's compensation and match at least 4 % </a:t>
            </a:r>
          </a:p>
          <a:p>
            <a:pPr marL="285750" indent="-285750">
              <a:buFont typeface="Arial" panose="020B0604020202020204" pitchFamily="34" charset="0"/>
              <a:buChar char="•"/>
            </a:pPr>
            <a:r>
              <a:rPr lang="en-US" sz="1600" dirty="0"/>
              <a:t>Church Medical Trust – The Denominational Health Plan (DHP) mandates coverage for eligible employees working a minimum of 1,500 hours annually</a:t>
            </a:r>
          </a:p>
        </p:txBody>
      </p:sp>
      <p:sp>
        <p:nvSpPr>
          <p:cNvPr id="10" name="Rectangle 9">
            <a:extLst>
              <a:ext uri="{FF2B5EF4-FFF2-40B4-BE49-F238E27FC236}">
                <a16:creationId xmlns:a16="http://schemas.microsoft.com/office/drawing/2014/main" id="{4BCB81A2-5C12-4A71-B475-6B1F2D474797}"/>
              </a:ext>
            </a:extLst>
          </p:cNvPr>
          <p:cNvSpPr/>
          <p:nvPr/>
        </p:nvSpPr>
        <p:spPr>
          <a:xfrm>
            <a:off x="790000" y="4160688"/>
            <a:ext cx="4278745" cy="210140"/>
          </a:xfrm>
          <a:prstGeom prst="rect">
            <a:avLst/>
          </a:prstGeom>
          <a:solidFill>
            <a:srgbClr val="2238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Diocesan Financial Support</a:t>
            </a:r>
          </a:p>
        </p:txBody>
      </p:sp>
      <p:sp>
        <p:nvSpPr>
          <p:cNvPr id="4" name="TextBox 3"/>
          <p:cNvSpPr txBox="1"/>
          <p:nvPr/>
        </p:nvSpPr>
        <p:spPr>
          <a:xfrm>
            <a:off x="790000" y="4362153"/>
            <a:ext cx="10563786"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The Diocese provides various forms of financial support – Diocesan Operating Budget, Church Assistance Endowment Fund Grants, New Ventures in Community Ministry Grants, Continuing Education Grants for clergy and lay employees, COVID Livestreaming Equipment Grants, COVID Church Cleaning Grants, Kelton White Fund Capital Project Loans   </a:t>
            </a:r>
          </a:p>
        </p:txBody>
      </p:sp>
    </p:spTree>
    <p:extLst>
      <p:ext uri="{BB962C8B-B14F-4D97-AF65-F5344CB8AC3E}">
        <p14:creationId xmlns:p14="http://schemas.microsoft.com/office/powerpoint/2010/main" val="1071411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lstStyle/>
          <a:p>
            <a:r>
              <a:rPr lang="en-US" dirty="0"/>
              <a:t>A Year in the Life of a Treasurer </a:t>
            </a:r>
          </a:p>
        </p:txBody>
      </p:sp>
      <p:grpSp>
        <p:nvGrpSpPr>
          <p:cNvPr id="6" name="Group 5">
            <a:extLst>
              <a:ext uri="{FF2B5EF4-FFF2-40B4-BE49-F238E27FC236}">
                <a16:creationId xmlns:a16="http://schemas.microsoft.com/office/drawing/2014/main" id="{5CB16438-D21A-406D-97D7-E07D3B6CE2CF}"/>
              </a:ext>
            </a:extLst>
          </p:cNvPr>
          <p:cNvGrpSpPr/>
          <p:nvPr/>
        </p:nvGrpSpPr>
        <p:grpSpPr>
          <a:xfrm>
            <a:off x="838200" y="5534196"/>
            <a:ext cx="10515600" cy="1037685"/>
            <a:chOff x="838200" y="5126419"/>
            <a:chExt cx="10515600" cy="1037685"/>
          </a:xfrm>
        </p:grpSpPr>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2"/>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3"/>
            <a:stretch>
              <a:fillRect/>
            </a:stretch>
          </p:blipFill>
          <p:spPr>
            <a:xfrm>
              <a:off x="7527851" y="5411222"/>
              <a:ext cx="3351958" cy="673453"/>
            </a:xfrm>
            <a:prstGeom prst="rect">
              <a:avLst/>
            </a:prstGeom>
          </p:spPr>
        </p:pic>
      </p:grpSp>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graphicFrame>
        <p:nvGraphicFramePr>
          <p:cNvPr id="4" name="Table 5">
            <a:extLst>
              <a:ext uri="{FF2B5EF4-FFF2-40B4-BE49-F238E27FC236}">
                <a16:creationId xmlns:a16="http://schemas.microsoft.com/office/drawing/2014/main" id="{A9C01DC2-F9CE-4173-AC55-0DCFB4821B43}"/>
              </a:ext>
            </a:extLst>
          </p:cNvPr>
          <p:cNvGraphicFramePr>
            <a:graphicFrameLocks noGrp="1"/>
          </p:cNvGraphicFramePr>
          <p:nvPr>
            <p:extLst>
              <p:ext uri="{D42A27DB-BD31-4B8C-83A1-F6EECF244321}">
                <p14:modId xmlns:p14="http://schemas.microsoft.com/office/powerpoint/2010/main" val="3041205097"/>
              </p:ext>
            </p:extLst>
          </p:nvPr>
        </p:nvGraphicFramePr>
        <p:xfrm>
          <a:off x="381000" y="1421497"/>
          <a:ext cx="11338560" cy="4079240"/>
        </p:xfrm>
        <a:graphic>
          <a:graphicData uri="http://schemas.openxmlformats.org/drawingml/2006/table">
            <a:tbl>
              <a:tblPr firstRow="1">
                <a:tableStyleId>{69012ECD-51FC-41F1-AA8D-1B2483CD663E}</a:tableStyleId>
              </a:tblPr>
              <a:tblGrid>
                <a:gridCol w="3657600">
                  <a:extLst>
                    <a:ext uri="{9D8B030D-6E8A-4147-A177-3AD203B41FA5}">
                      <a16:colId xmlns:a16="http://schemas.microsoft.com/office/drawing/2014/main" val="3629927864"/>
                    </a:ext>
                  </a:extLst>
                </a:gridCol>
                <a:gridCol w="640080">
                  <a:extLst>
                    <a:ext uri="{9D8B030D-6E8A-4147-A177-3AD203B41FA5}">
                      <a16:colId xmlns:a16="http://schemas.microsoft.com/office/drawing/2014/main" val="2841913665"/>
                    </a:ext>
                  </a:extLst>
                </a:gridCol>
                <a:gridCol w="640080">
                  <a:extLst>
                    <a:ext uri="{9D8B030D-6E8A-4147-A177-3AD203B41FA5}">
                      <a16:colId xmlns:a16="http://schemas.microsoft.com/office/drawing/2014/main" val="2877162061"/>
                    </a:ext>
                  </a:extLst>
                </a:gridCol>
                <a:gridCol w="640080">
                  <a:extLst>
                    <a:ext uri="{9D8B030D-6E8A-4147-A177-3AD203B41FA5}">
                      <a16:colId xmlns:a16="http://schemas.microsoft.com/office/drawing/2014/main" val="1694447171"/>
                    </a:ext>
                  </a:extLst>
                </a:gridCol>
                <a:gridCol w="640080">
                  <a:extLst>
                    <a:ext uri="{9D8B030D-6E8A-4147-A177-3AD203B41FA5}">
                      <a16:colId xmlns:a16="http://schemas.microsoft.com/office/drawing/2014/main" val="3654271940"/>
                    </a:ext>
                  </a:extLst>
                </a:gridCol>
                <a:gridCol w="640080">
                  <a:extLst>
                    <a:ext uri="{9D8B030D-6E8A-4147-A177-3AD203B41FA5}">
                      <a16:colId xmlns:a16="http://schemas.microsoft.com/office/drawing/2014/main" val="82957429"/>
                    </a:ext>
                  </a:extLst>
                </a:gridCol>
                <a:gridCol w="640080">
                  <a:extLst>
                    <a:ext uri="{9D8B030D-6E8A-4147-A177-3AD203B41FA5}">
                      <a16:colId xmlns:a16="http://schemas.microsoft.com/office/drawing/2014/main" val="3861727810"/>
                    </a:ext>
                  </a:extLst>
                </a:gridCol>
                <a:gridCol w="640080">
                  <a:extLst>
                    <a:ext uri="{9D8B030D-6E8A-4147-A177-3AD203B41FA5}">
                      <a16:colId xmlns:a16="http://schemas.microsoft.com/office/drawing/2014/main" val="3362803422"/>
                    </a:ext>
                  </a:extLst>
                </a:gridCol>
                <a:gridCol w="640080">
                  <a:extLst>
                    <a:ext uri="{9D8B030D-6E8A-4147-A177-3AD203B41FA5}">
                      <a16:colId xmlns:a16="http://schemas.microsoft.com/office/drawing/2014/main" val="2515257350"/>
                    </a:ext>
                  </a:extLst>
                </a:gridCol>
                <a:gridCol w="640080">
                  <a:extLst>
                    <a:ext uri="{9D8B030D-6E8A-4147-A177-3AD203B41FA5}">
                      <a16:colId xmlns:a16="http://schemas.microsoft.com/office/drawing/2014/main" val="3828004939"/>
                    </a:ext>
                  </a:extLst>
                </a:gridCol>
                <a:gridCol w="640080">
                  <a:extLst>
                    <a:ext uri="{9D8B030D-6E8A-4147-A177-3AD203B41FA5}">
                      <a16:colId xmlns:a16="http://schemas.microsoft.com/office/drawing/2014/main" val="506392296"/>
                    </a:ext>
                  </a:extLst>
                </a:gridCol>
                <a:gridCol w="640080">
                  <a:extLst>
                    <a:ext uri="{9D8B030D-6E8A-4147-A177-3AD203B41FA5}">
                      <a16:colId xmlns:a16="http://schemas.microsoft.com/office/drawing/2014/main" val="3742675925"/>
                    </a:ext>
                  </a:extLst>
                </a:gridCol>
                <a:gridCol w="640080">
                  <a:extLst>
                    <a:ext uri="{9D8B030D-6E8A-4147-A177-3AD203B41FA5}">
                      <a16:colId xmlns:a16="http://schemas.microsoft.com/office/drawing/2014/main" val="3958710505"/>
                    </a:ext>
                  </a:extLst>
                </a:gridCol>
              </a:tblGrid>
              <a:tr h="370840">
                <a:tc>
                  <a:txBody>
                    <a:bodyPr/>
                    <a:lstStyle/>
                    <a:p>
                      <a:pPr algn="ctr"/>
                      <a:r>
                        <a:rPr lang="en-US" dirty="0"/>
                        <a:t>Task</a:t>
                      </a:r>
                    </a:p>
                  </a:txBody>
                  <a:tcPr>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Jan</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Feb</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Mar</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Apr</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May</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Jun</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Jul</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Aug</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Sep</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Oct</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Nov</a:t>
                      </a:r>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solidFill>
                      <a:srgbClr val="223870"/>
                    </a:solidFill>
                  </a:tcPr>
                </a:tc>
                <a:tc>
                  <a:txBody>
                    <a:bodyPr/>
                    <a:lstStyle/>
                    <a:p>
                      <a:pPr algn="ctr"/>
                      <a:r>
                        <a:rPr lang="en-US" sz="1400" dirty="0"/>
                        <a:t>Dec</a:t>
                      </a:r>
                    </a:p>
                  </a:txBody>
                  <a:tcPr>
                    <a:lnL w="12700" cap="flat" cmpd="sng" algn="ctr">
                      <a:solidFill>
                        <a:schemeClr val="bg2"/>
                      </a:solidFill>
                      <a:prstDash val="solid"/>
                      <a:round/>
                      <a:headEnd type="none" w="med" len="med"/>
                      <a:tailEnd type="none" w="med" len="med"/>
                    </a:lnL>
                    <a:solidFill>
                      <a:srgbClr val="223870"/>
                    </a:solidFill>
                  </a:tcPr>
                </a:tc>
                <a:extLst>
                  <a:ext uri="{0D108BD9-81ED-4DB2-BD59-A6C34878D82A}">
                    <a16:rowId xmlns:a16="http://schemas.microsoft.com/office/drawing/2014/main" val="1055434767"/>
                  </a:ext>
                </a:extLst>
              </a:tr>
              <a:tr h="370840">
                <a:tc>
                  <a:txBody>
                    <a:bodyPr/>
                    <a:lstStyle/>
                    <a:p>
                      <a:r>
                        <a:rPr lang="en-US" sz="1200" dirty="0"/>
                        <a:t>Vestry Reporting and Forecasting</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2319160879"/>
                  </a:ext>
                </a:extLst>
              </a:tr>
              <a:tr h="370840">
                <a:tc>
                  <a:txBody>
                    <a:bodyPr/>
                    <a:lstStyle/>
                    <a:p>
                      <a:r>
                        <a:rPr lang="en-US" sz="1200" dirty="0"/>
                        <a:t>Book keeping and check writing</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25112550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Budget Preparation</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7036967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Stewardship Support</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125995610"/>
                  </a:ext>
                </a:extLst>
              </a:tr>
              <a:tr h="370840">
                <a:tc>
                  <a:txBody>
                    <a:bodyPr/>
                    <a:lstStyle/>
                    <a:p>
                      <a:r>
                        <a:rPr lang="en-US" sz="1200" dirty="0"/>
                        <a:t>Risk Considerations</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370534672"/>
                  </a:ext>
                </a:extLst>
              </a:tr>
              <a:tr h="370840">
                <a:tc>
                  <a:txBody>
                    <a:bodyPr/>
                    <a:lstStyle/>
                    <a:p>
                      <a:r>
                        <a:rPr lang="en-US" sz="1200" dirty="0"/>
                        <a:t>Submit Parochial report</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2324330671"/>
                  </a:ext>
                </a:extLst>
              </a:tr>
              <a:tr h="370840">
                <a:tc>
                  <a:txBody>
                    <a:bodyPr/>
                    <a:lstStyle/>
                    <a:p>
                      <a:r>
                        <a:rPr lang="en-US" sz="1200" dirty="0"/>
                        <a:t>Confirm Diocesan Assessment</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3975013798"/>
                  </a:ext>
                </a:extLst>
              </a:tr>
              <a:tr h="370840">
                <a:tc>
                  <a:txBody>
                    <a:bodyPr/>
                    <a:lstStyle/>
                    <a:p>
                      <a:r>
                        <a:rPr lang="en-US" sz="1200" dirty="0"/>
                        <a:t>Audit Support</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1064127740"/>
                  </a:ext>
                </a:extLst>
              </a:tr>
              <a:tr h="370840">
                <a:tc>
                  <a:txBody>
                    <a:bodyPr/>
                    <a:lstStyle/>
                    <a:p>
                      <a:r>
                        <a:rPr lang="en-US" sz="1200" dirty="0"/>
                        <a:t>Grant Applications</a:t>
                      </a:r>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1580858308"/>
                  </a:ext>
                </a:extLst>
              </a:tr>
              <a:tr h="370840">
                <a:tc>
                  <a:txBody>
                    <a:bodyPr/>
                    <a:lstStyle/>
                    <a:p>
                      <a:endParaRPr lang="en-US" sz="1200" dirty="0"/>
                    </a:p>
                  </a:txBody>
                  <a:tcPr>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lnR w="12700" cap="flat" cmpd="sng" algn="ctr">
                      <a:solidFill>
                        <a:schemeClr val="bg2"/>
                      </a:solidFill>
                      <a:prstDash val="solid"/>
                      <a:round/>
                      <a:headEnd type="none" w="med" len="med"/>
                      <a:tailEnd type="none" w="med" len="med"/>
                    </a:lnR>
                  </a:tcPr>
                </a:tc>
                <a:tc>
                  <a:txBody>
                    <a:bodyPr/>
                    <a:lstStyle/>
                    <a:p>
                      <a:pPr algn="ctr"/>
                      <a:endParaRPr lang="en-US" sz="1200" dirty="0"/>
                    </a:p>
                  </a:txBody>
                  <a:tcPr>
                    <a:lnL w="12700" cap="flat" cmpd="sng" algn="ctr">
                      <a:solidFill>
                        <a:schemeClr val="bg2"/>
                      </a:solidFill>
                      <a:prstDash val="solid"/>
                      <a:round/>
                      <a:headEnd type="none" w="med" len="med"/>
                      <a:tailEnd type="none" w="med" len="med"/>
                    </a:lnL>
                  </a:tcPr>
                </a:tc>
                <a:extLst>
                  <a:ext uri="{0D108BD9-81ED-4DB2-BD59-A6C34878D82A}">
                    <a16:rowId xmlns:a16="http://schemas.microsoft.com/office/drawing/2014/main" val="1331225733"/>
                  </a:ext>
                </a:extLst>
              </a:tr>
            </a:tbl>
          </a:graphicData>
        </a:graphic>
      </p:graphicFrame>
      <p:sp>
        <p:nvSpPr>
          <p:cNvPr id="8" name="Diamond 7">
            <a:extLst>
              <a:ext uri="{FF2B5EF4-FFF2-40B4-BE49-F238E27FC236}">
                <a16:creationId xmlns:a16="http://schemas.microsoft.com/office/drawing/2014/main" id="{96759181-1208-4D2F-AD84-E24B1DC5AF60}"/>
              </a:ext>
            </a:extLst>
          </p:cNvPr>
          <p:cNvSpPr/>
          <p:nvPr/>
        </p:nvSpPr>
        <p:spPr>
          <a:xfrm>
            <a:off x="4238367"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Diamond 14">
            <a:extLst>
              <a:ext uri="{FF2B5EF4-FFF2-40B4-BE49-F238E27FC236}">
                <a16:creationId xmlns:a16="http://schemas.microsoft.com/office/drawing/2014/main" id="{4085BC59-C2E6-482E-A1EE-19B0D49BE368}"/>
              </a:ext>
            </a:extLst>
          </p:cNvPr>
          <p:cNvSpPr/>
          <p:nvPr/>
        </p:nvSpPr>
        <p:spPr>
          <a:xfrm>
            <a:off x="4885038"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Diamond 16">
            <a:extLst>
              <a:ext uri="{FF2B5EF4-FFF2-40B4-BE49-F238E27FC236}">
                <a16:creationId xmlns:a16="http://schemas.microsoft.com/office/drawing/2014/main" id="{517DA6BF-70DD-43C4-AD4A-9E7823AF9377}"/>
              </a:ext>
            </a:extLst>
          </p:cNvPr>
          <p:cNvSpPr/>
          <p:nvPr/>
        </p:nvSpPr>
        <p:spPr>
          <a:xfrm>
            <a:off x="5531709"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19" name="Diamond 18">
            <a:extLst>
              <a:ext uri="{FF2B5EF4-FFF2-40B4-BE49-F238E27FC236}">
                <a16:creationId xmlns:a16="http://schemas.microsoft.com/office/drawing/2014/main" id="{0BDA7C59-5495-4E40-970E-B4E76AF06CCE}"/>
              </a:ext>
            </a:extLst>
          </p:cNvPr>
          <p:cNvSpPr/>
          <p:nvPr/>
        </p:nvSpPr>
        <p:spPr>
          <a:xfrm>
            <a:off x="6128332"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Diamond 21">
            <a:extLst>
              <a:ext uri="{FF2B5EF4-FFF2-40B4-BE49-F238E27FC236}">
                <a16:creationId xmlns:a16="http://schemas.microsoft.com/office/drawing/2014/main" id="{061D279F-F480-463D-BF05-9A43B658013C}"/>
              </a:ext>
            </a:extLst>
          </p:cNvPr>
          <p:cNvSpPr/>
          <p:nvPr/>
        </p:nvSpPr>
        <p:spPr>
          <a:xfrm>
            <a:off x="6796630"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Diamond 23">
            <a:extLst>
              <a:ext uri="{FF2B5EF4-FFF2-40B4-BE49-F238E27FC236}">
                <a16:creationId xmlns:a16="http://schemas.microsoft.com/office/drawing/2014/main" id="{3156FC07-93CE-4794-BBC1-734766D8FD1B}"/>
              </a:ext>
            </a:extLst>
          </p:cNvPr>
          <p:cNvSpPr/>
          <p:nvPr/>
        </p:nvSpPr>
        <p:spPr>
          <a:xfrm>
            <a:off x="7403239"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Diamond 25">
            <a:extLst>
              <a:ext uri="{FF2B5EF4-FFF2-40B4-BE49-F238E27FC236}">
                <a16:creationId xmlns:a16="http://schemas.microsoft.com/office/drawing/2014/main" id="{E2410ADE-81B5-4209-B814-E7640705AF8D}"/>
              </a:ext>
            </a:extLst>
          </p:cNvPr>
          <p:cNvSpPr/>
          <p:nvPr/>
        </p:nvSpPr>
        <p:spPr>
          <a:xfrm>
            <a:off x="8093363"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Diamond 27">
            <a:extLst>
              <a:ext uri="{FF2B5EF4-FFF2-40B4-BE49-F238E27FC236}">
                <a16:creationId xmlns:a16="http://schemas.microsoft.com/office/drawing/2014/main" id="{13A3EB2C-39B5-467B-AFCC-96FAC42BC2BA}"/>
              </a:ext>
            </a:extLst>
          </p:cNvPr>
          <p:cNvSpPr/>
          <p:nvPr/>
        </p:nvSpPr>
        <p:spPr>
          <a:xfrm>
            <a:off x="8740034"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Diamond 29">
            <a:extLst>
              <a:ext uri="{FF2B5EF4-FFF2-40B4-BE49-F238E27FC236}">
                <a16:creationId xmlns:a16="http://schemas.microsoft.com/office/drawing/2014/main" id="{AC06B7B1-FF53-43FC-9404-B22472E05E73}"/>
              </a:ext>
            </a:extLst>
          </p:cNvPr>
          <p:cNvSpPr/>
          <p:nvPr/>
        </p:nvSpPr>
        <p:spPr>
          <a:xfrm>
            <a:off x="9368270"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Diamond 31">
            <a:extLst>
              <a:ext uri="{FF2B5EF4-FFF2-40B4-BE49-F238E27FC236}">
                <a16:creationId xmlns:a16="http://schemas.microsoft.com/office/drawing/2014/main" id="{087FD878-D2CC-4417-B9A2-A8C5E6039720}"/>
              </a:ext>
            </a:extLst>
          </p:cNvPr>
          <p:cNvSpPr/>
          <p:nvPr/>
        </p:nvSpPr>
        <p:spPr>
          <a:xfrm>
            <a:off x="10058394"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Diamond 33">
            <a:extLst>
              <a:ext uri="{FF2B5EF4-FFF2-40B4-BE49-F238E27FC236}">
                <a16:creationId xmlns:a16="http://schemas.microsoft.com/office/drawing/2014/main" id="{26A1715C-47B5-49BA-99C5-494662359BEE}"/>
              </a:ext>
            </a:extLst>
          </p:cNvPr>
          <p:cNvSpPr/>
          <p:nvPr/>
        </p:nvSpPr>
        <p:spPr>
          <a:xfrm>
            <a:off x="10636898"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Diamond 35">
            <a:extLst>
              <a:ext uri="{FF2B5EF4-FFF2-40B4-BE49-F238E27FC236}">
                <a16:creationId xmlns:a16="http://schemas.microsoft.com/office/drawing/2014/main" id="{0B5C62D6-5445-4C97-845D-7331B1243030}"/>
              </a:ext>
            </a:extLst>
          </p:cNvPr>
          <p:cNvSpPr/>
          <p:nvPr/>
        </p:nvSpPr>
        <p:spPr>
          <a:xfrm>
            <a:off x="11284388" y="1853512"/>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Diamond 37">
            <a:extLst>
              <a:ext uri="{FF2B5EF4-FFF2-40B4-BE49-F238E27FC236}">
                <a16:creationId xmlns:a16="http://schemas.microsoft.com/office/drawing/2014/main" id="{0A187CED-A61C-44E7-BCD9-6A1737685DA3}"/>
              </a:ext>
            </a:extLst>
          </p:cNvPr>
          <p:cNvSpPr/>
          <p:nvPr/>
        </p:nvSpPr>
        <p:spPr>
          <a:xfrm>
            <a:off x="4238367"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Diamond 38">
            <a:extLst>
              <a:ext uri="{FF2B5EF4-FFF2-40B4-BE49-F238E27FC236}">
                <a16:creationId xmlns:a16="http://schemas.microsoft.com/office/drawing/2014/main" id="{24BBA322-1426-4A17-9615-FE04056FE948}"/>
              </a:ext>
            </a:extLst>
          </p:cNvPr>
          <p:cNvSpPr/>
          <p:nvPr/>
        </p:nvSpPr>
        <p:spPr>
          <a:xfrm>
            <a:off x="4885038"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Diamond 39">
            <a:extLst>
              <a:ext uri="{FF2B5EF4-FFF2-40B4-BE49-F238E27FC236}">
                <a16:creationId xmlns:a16="http://schemas.microsoft.com/office/drawing/2014/main" id="{C7B77717-C266-485B-9BBB-2B7A3809F39D}"/>
              </a:ext>
            </a:extLst>
          </p:cNvPr>
          <p:cNvSpPr/>
          <p:nvPr/>
        </p:nvSpPr>
        <p:spPr>
          <a:xfrm>
            <a:off x="5531709"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1" name="Diamond 40">
            <a:extLst>
              <a:ext uri="{FF2B5EF4-FFF2-40B4-BE49-F238E27FC236}">
                <a16:creationId xmlns:a16="http://schemas.microsoft.com/office/drawing/2014/main" id="{B4D43722-1D66-49C0-B466-A2179CE66D01}"/>
              </a:ext>
            </a:extLst>
          </p:cNvPr>
          <p:cNvSpPr/>
          <p:nvPr/>
        </p:nvSpPr>
        <p:spPr>
          <a:xfrm>
            <a:off x="6128332"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Diamond 41">
            <a:extLst>
              <a:ext uri="{FF2B5EF4-FFF2-40B4-BE49-F238E27FC236}">
                <a16:creationId xmlns:a16="http://schemas.microsoft.com/office/drawing/2014/main" id="{5810735A-4CA6-43E9-9177-D8A0F4C1ED7D}"/>
              </a:ext>
            </a:extLst>
          </p:cNvPr>
          <p:cNvSpPr/>
          <p:nvPr/>
        </p:nvSpPr>
        <p:spPr>
          <a:xfrm>
            <a:off x="6796630"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Diamond 42">
            <a:extLst>
              <a:ext uri="{FF2B5EF4-FFF2-40B4-BE49-F238E27FC236}">
                <a16:creationId xmlns:a16="http://schemas.microsoft.com/office/drawing/2014/main" id="{D227A8E9-B9A0-4DC2-9DA7-C419B39158BD}"/>
              </a:ext>
            </a:extLst>
          </p:cNvPr>
          <p:cNvSpPr/>
          <p:nvPr/>
        </p:nvSpPr>
        <p:spPr>
          <a:xfrm>
            <a:off x="7403239"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Diamond 43">
            <a:extLst>
              <a:ext uri="{FF2B5EF4-FFF2-40B4-BE49-F238E27FC236}">
                <a16:creationId xmlns:a16="http://schemas.microsoft.com/office/drawing/2014/main" id="{5305F22B-D08E-4D8F-BDCD-B58AD77A54C3}"/>
              </a:ext>
            </a:extLst>
          </p:cNvPr>
          <p:cNvSpPr/>
          <p:nvPr/>
        </p:nvSpPr>
        <p:spPr>
          <a:xfrm>
            <a:off x="8093363"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Diamond 44">
            <a:extLst>
              <a:ext uri="{FF2B5EF4-FFF2-40B4-BE49-F238E27FC236}">
                <a16:creationId xmlns:a16="http://schemas.microsoft.com/office/drawing/2014/main" id="{EFFEFA11-4D8D-4E79-8E82-4FDAEB9AB039}"/>
              </a:ext>
            </a:extLst>
          </p:cNvPr>
          <p:cNvSpPr/>
          <p:nvPr/>
        </p:nvSpPr>
        <p:spPr>
          <a:xfrm>
            <a:off x="8740034"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Diamond 45">
            <a:extLst>
              <a:ext uri="{FF2B5EF4-FFF2-40B4-BE49-F238E27FC236}">
                <a16:creationId xmlns:a16="http://schemas.microsoft.com/office/drawing/2014/main" id="{F3A5A2A4-E456-443E-98E9-C8B81D1DF9CA}"/>
              </a:ext>
            </a:extLst>
          </p:cNvPr>
          <p:cNvSpPr/>
          <p:nvPr/>
        </p:nvSpPr>
        <p:spPr>
          <a:xfrm>
            <a:off x="9368270"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Diamond 46">
            <a:extLst>
              <a:ext uri="{FF2B5EF4-FFF2-40B4-BE49-F238E27FC236}">
                <a16:creationId xmlns:a16="http://schemas.microsoft.com/office/drawing/2014/main" id="{F84C60A2-2F1D-4F4E-A5ED-2C05E47B2404}"/>
              </a:ext>
            </a:extLst>
          </p:cNvPr>
          <p:cNvSpPr/>
          <p:nvPr/>
        </p:nvSpPr>
        <p:spPr>
          <a:xfrm>
            <a:off x="10058394"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Diamond 47">
            <a:extLst>
              <a:ext uri="{FF2B5EF4-FFF2-40B4-BE49-F238E27FC236}">
                <a16:creationId xmlns:a16="http://schemas.microsoft.com/office/drawing/2014/main" id="{FC95D2FE-DC1D-4529-A8C6-B34A1C186EFF}"/>
              </a:ext>
            </a:extLst>
          </p:cNvPr>
          <p:cNvSpPr/>
          <p:nvPr/>
        </p:nvSpPr>
        <p:spPr>
          <a:xfrm>
            <a:off x="10636898"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Diamond 48">
            <a:extLst>
              <a:ext uri="{FF2B5EF4-FFF2-40B4-BE49-F238E27FC236}">
                <a16:creationId xmlns:a16="http://schemas.microsoft.com/office/drawing/2014/main" id="{DFA1DA5C-A862-4816-8957-370F59323A7D}"/>
              </a:ext>
            </a:extLst>
          </p:cNvPr>
          <p:cNvSpPr/>
          <p:nvPr/>
        </p:nvSpPr>
        <p:spPr>
          <a:xfrm>
            <a:off x="11284388" y="2217271"/>
            <a:ext cx="184731" cy="182880"/>
          </a:xfrm>
          <a:prstGeom prst="diamond">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92F688DB-958E-4DDC-B43B-00F6E70116B2}"/>
              </a:ext>
            </a:extLst>
          </p:cNvPr>
          <p:cNvSpPr/>
          <p:nvPr/>
        </p:nvSpPr>
        <p:spPr>
          <a:xfrm>
            <a:off x="10449754" y="2607276"/>
            <a:ext cx="1280160" cy="182880"/>
          </a:xfrm>
          <a:prstGeom prst="rect">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1939E9BB-E9FE-440B-AB27-551D7F3D8195}"/>
              </a:ext>
            </a:extLst>
          </p:cNvPr>
          <p:cNvSpPr/>
          <p:nvPr/>
        </p:nvSpPr>
        <p:spPr>
          <a:xfrm>
            <a:off x="9169594" y="3003555"/>
            <a:ext cx="1280160" cy="182880"/>
          </a:xfrm>
          <a:prstGeom prst="rect">
            <a:avLst/>
          </a:prstGeom>
          <a:solidFill>
            <a:srgbClr val="1AAEC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D220E028-B605-4141-881C-9419F66B1C6F}"/>
              </a:ext>
            </a:extLst>
          </p:cNvPr>
          <p:cNvSpPr/>
          <p:nvPr/>
        </p:nvSpPr>
        <p:spPr>
          <a:xfrm>
            <a:off x="6618335" y="4483551"/>
            <a:ext cx="1280160" cy="18288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Diamond 51">
            <a:extLst>
              <a:ext uri="{FF2B5EF4-FFF2-40B4-BE49-F238E27FC236}">
                <a16:creationId xmlns:a16="http://schemas.microsoft.com/office/drawing/2014/main" id="{481F53DC-C6F1-4C13-BEAA-73E7DE3AF80E}"/>
              </a:ext>
            </a:extLst>
          </p:cNvPr>
          <p:cNvSpPr/>
          <p:nvPr/>
        </p:nvSpPr>
        <p:spPr>
          <a:xfrm>
            <a:off x="5319895" y="3767564"/>
            <a:ext cx="184731" cy="182880"/>
          </a:xfrm>
          <a:prstGeom prst="diamond">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53" name="Diamond 52">
            <a:extLst>
              <a:ext uri="{FF2B5EF4-FFF2-40B4-BE49-F238E27FC236}">
                <a16:creationId xmlns:a16="http://schemas.microsoft.com/office/drawing/2014/main" id="{5F58C56A-61D1-4E0B-AC97-0D8E61A5B689}"/>
              </a:ext>
            </a:extLst>
          </p:cNvPr>
          <p:cNvSpPr/>
          <p:nvPr/>
        </p:nvSpPr>
        <p:spPr>
          <a:xfrm>
            <a:off x="4053636" y="4124331"/>
            <a:ext cx="184731" cy="182880"/>
          </a:xfrm>
          <a:prstGeom prst="diamond">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Tree>
    <p:extLst>
      <p:ext uri="{BB962C8B-B14F-4D97-AF65-F5344CB8AC3E}">
        <p14:creationId xmlns:p14="http://schemas.microsoft.com/office/powerpoint/2010/main" val="5014384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p:txBody>
          <a:bodyPr/>
          <a:lstStyle/>
          <a:p>
            <a:r>
              <a:rPr lang="en-US" dirty="0"/>
              <a:t>Resources available for Treasurers </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200" y="1418253"/>
            <a:ext cx="10515600" cy="3834882"/>
          </a:xfrm>
        </p:spPr>
        <p:txBody>
          <a:bodyPr>
            <a:normAutofit lnSpcReduction="10000"/>
          </a:bodyPr>
          <a:lstStyle/>
          <a:p>
            <a:r>
              <a:rPr lang="en-US" sz="1900" u="sng" dirty="0">
                <a:solidFill>
                  <a:srgbClr val="196AD4"/>
                </a:solidFill>
                <a:hlinkClick r:id="rId2"/>
              </a:rPr>
              <a:t>https://www.diocesemo.org/</a:t>
            </a:r>
            <a:r>
              <a:rPr lang="en-US" sz="1900" dirty="0">
                <a:solidFill>
                  <a:srgbClr val="196AD4"/>
                </a:solidFill>
              </a:rPr>
              <a:t> - </a:t>
            </a:r>
            <a:r>
              <a:rPr lang="en-US" sz="1900" dirty="0"/>
              <a:t>Diocese of Missouri website</a:t>
            </a:r>
          </a:p>
          <a:p>
            <a:r>
              <a:rPr lang="en-US" sz="1900" dirty="0">
                <a:hlinkClick r:id="rId3"/>
              </a:rPr>
              <a:t>Manual of Business Methods in Church Affairs</a:t>
            </a:r>
            <a:r>
              <a:rPr lang="en-US" sz="1900" dirty="0"/>
              <a:t> - Financial Management, internal Controls, bookkeeping, taxes, discretionary funds, audit guidelines, risk management, records management</a:t>
            </a:r>
          </a:p>
          <a:p>
            <a:r>
              <a:rPr lang="en-US" sz="1900" b="0" i="0" u="sng" dirty="0">
                <a:solidFill>
                  <a:srgbClr val="196AD4"/>
                </a:solidFill>
                <a:effectLst/>
                <a:hlinkClick r:id="rId4"/>
              </a:rPr>
              <a:t>The Vestry Handbook</a:t>
            </a:r>
            <a:endParaRPr lang="en-US" sz="1900" b="0" i="0" u="sng" dirty="0">
              <a:solidFill>
                <a:srgbClr val="196AD4"/>
              </a:solidFill>
              <a:effectLst/>
            </a:endParaRPr>
          </a:p>
          <a:p>
            <a:r>
              <a:rPr lang="en-US" sz="1900" b="0" i="0" u="sng" dirty="0">
                <a:solidFill>
                  <a:srgbClr val="196AD4"/>
                </a:solidFill>
                <a:effectLst/>
                <a:hlinkClick r:id="rId5"/>
              </a:rPr>
              <a:t>The Vestry Resource Guide</a:t>
            </a:r>
            <a:endParaRPr lang="en-US" sz="1900" b="0" i="0" u="sng" dirty="0">
              <a:solidFill>
                <a:srgbClr val="196AD4"/>
              </a:solidFill>
              <a:effectLst/>
            </a:endParaRPr>
          </a:p>
          <a:p>
            <a:r>
              <a:rPr lang="en-US" sz="1900" u="sng" dirty="0">
                <a:solidFill>
                  <a:srgbClr val="196AD4"/>
                </a:solidFill>
              </a:rPr>
              <a:t>https://www.churchnext.tv/library/what-vestries-need-to-know-about-money/202586/about/</a:t>
            </a:r>
            <a:endParaRPr lang="en-US" sz="1900" b="0" i="0" u="sng" dirty="0">
              <a:solidFill>
                <a:srgbClr val="196AD4"/>
              </a:solidFill>
              <a:effectLst/>
            </a:endParaRPr>
          </a:p>
          <a:p>
            <a:r>
              <a:rPr lang="en-US" sz="1900" u="sng" dirty="0">
                <a:solidFill>
                  <a:srgbClr val="196AD4"/>
                </a:solidFill>
                <a:hlinkClick r:id="rId6"/>
              </a:rPr>
              <a:t>https://www.ecfvp.org/vestry-papers/article/607/basics-of-church-financial-reporting-part-ii</a:t>
            </a:r>
            <a:endParaRPr lang="en-US" sz="1900" u="sng" dirty="0">
              <a:solidFill>
                <a:srgbClr val="196AD4"/>
              </a:solidFill>
            </a:endParaRPr>
          </a:p>
          <a:p>
            <a:r>
              <a:rPr lang="en-US" sz="1900" dirty="0">
                <a:hlinkClick r:id="rId7"/>
              </a:rPr>
              <a:t>https://www.generalconvention.org/forms-and-instructions</a:t>
            </a:r>
            <a:r>
              <a:rPr lang="en-US" sz="1900" dirty="0"/>
              <a:t> - Parochial Report downloadable forms, instructions and online filing </a:t>
            </a:r>
          </a:p>
          <a:p>
            <a:r>
              <a:rPr lang="en-US" sz="1900" dirty="0">
                <a:hlinkClick r:id="rId8"/>
              </a:rPr>
              <a:t>https://www.episcopalfoundation.org/</a:t>
            </a:r>
            <a:r>
              <a:rPr lang="en-US" sz="1900" dirty="0"/>
              <a:t> - Resources on Endowment Management Solutions, Donor Advised Funds, Planned Giving, Capital Campaigns</a:t>
            </a:r>
          </a:p>
          <a:p>
            <a:endParaRPr lang="en-US" sz="1900" dirty="0"/>
          </a:p>
          <a:p>
            <a:endParaRPr lang="en-US" sz="4500" dirty="0">
              <a:effectLst/>
              <a:ea typeface="Calibri" panose="020F0502020204030204" pitchFamily="34" charset="0"/>
              <a:cs typeface="Times New Roman" panose="02020603050405020304" pitchFamily="18" charset="0"/>
            </a:endParaRPr>
          </a:p>
          <a:p>
            <a:endParaRPr lang="en-US" sz="1400"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9"/>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10"/>
          <a:stretch>
            <a:fillRect/>
          </a:stretch>
        </p:blipFill>
        <p:spPr>
          <a:xfrm>
            <a:off x="7527851" y="5411222"/>
            <a:ext cx="3351958" cy="673453"/>
          </a:xfrm>
          <a:prstGeom prst="rect">
            <a:avLst/>
          </a:prstGeom>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38761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C66862C0-AE27-264D-833D-A7AD0A98A59C}"/>
              </a:ext>
            </a:extLst>
          </p:cNvPr>
          <p:cNvSpPr>
            <a:spLocks noGrp="1"/>
          </p:cNvSpPr>
          <p:nvPr>
            <p:ph type="title"/>
          </p:nvPr>
        </p:nvSpPr>
        <p:spPr>
          <a:xfrm>
            <a:off x="838200" y="233734"/>
            <a:ext cx="10515600" cy="1325563"/>
          </a:xfrm>
        </p:spPr>
        <p:txBody>
          <a:bodyPr/>
          <a:lstStyle/>
          <a:p>
            <a:r>
              <a:rPr lang="en-US" dirty="0"/>
              <a:t>Resources available for Treasurers Continued</a:t>
            </a:r>
          </a:p>
        </p:txBody>
      </p:sp>
      <p:sp>
        <p:nvSpPr>
          <p:cNvPr id="13" name="Content Placeholder 12">
            <a:extLst>
              <a:ext uri="{FF2B5EF4-FFF2-40B4-BE49-F238E27FC236}">
                <a16:creationId xmlns:a16="http://schemas.microsoft.com/office/drawing/2014/main" id="{CAEB73FB-BDEA-9947-B7AA-29BE1B690563}"/>
              </a:ext>
            </a:extLst>
          </p:cNvPr>
          <p:cNvSpPr>
            <a:spLocks noGrp="1"/>
          </p:cNvSpPr>
          <p:nvPr>
            <p:ph idx="1"/>
          </p:nvPr>
        </p:nvSpPr>
        <p:spPr>
          <a:xfrm>
            <a:off x="838198" y="1177762"/>
            <a:ext cx="10779035" cy="4233460"/>
          </a:xfrm>
        </p:spPr>
        <p:txBody>
          <a:bodyPr>
            <a:normAutofit fontScale="40000" lnSpcReduction="20000"/>
          </a:bodyPr>
          <a:lstStyle/>
          <a:p>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r>
              <a:rPr lang="en-US" sz="4500" dirty="0">
                <a:hlinkClick r:id="rId2"/>
              </a:rPr>
              <a:t>https://www.tens.org/</a:t>
            </a:r>
            <a:r>
              <a:rPr lang="en-US" sz="4500" dirty="0"/>
              <a:t> - The Episcopal Network for Stewardship</a:t>
            </a:r>
          </a:p>
          <a:p>
            <a:r>
              <a:rPr lang="en-US" sz="4500" dirty="0">
                <a:hlinkClick r:id="rId3"/>
              </a:rPr>
              <a:t>https://www.churchlawandtax.com/</a:t>
            </a:r>
            <a:r>
              <a:rPr lang="en-US" sz="4500" dirty="0"/>
              <a:t> - Information on legal, tax, financial, and risk management matters</a:t>
            </a:r>
          </a:p>
          <a:p>
            <a:r>
              <a:rPr lang="en-US" sz="4500" u="sng" dirty="0">
                <a:solidFill>
                  <a:srgbClr val="0563C1"/>
                </a:solidFill>
                <a:ea typeface="Calibri" panose="020F0502020204030204" pitchFamily="34" charset="0"/>
                <a:cs typeface="Times New Roman" panose="02020603050405020304" pitchFamily="18" charset="0"/>
                <a:hlinkClick r:id="rId4"/>
              </a:rPr>
              <a:t>IRS tax guide for churches and religious organizations pub 1828</a:t>
            </a:r>
            <a:endParaRPr lang="en-US" sz="4500" u="sng" dirty="0">
              <a:solidFill>
                <a:srgbClr val="196AD4"/>
              </a:solidFill>
            </a:endParaRPr>
          </a:p>
          <a:p>
            <a:r>
              <a:rPr lang="en-US" sz="4500" dirty="0">
                <a:hlinkClick r:id="rId5"/>
              </a:rPr>
              <a:t>Church Pension Group 2021 Federal Reporting Requirements for Episcopal Churches</a:t>
            </a:r>
            <a:endParaRPr lang="en-US" sz="4500" dirty="0"/>
          </a:p>
          <a:p>
            <a:r>
              <a:rPr lang="en-US" sz="4500" dirty="0">
                <a:hlinkClick r:id="rId6"/>
              </a:rPr>
              <a:t>Church Pension Group 2021 Clergy Tax Return Preparation Guide for 2020 returns</a:t>
            </a:r>
            <a:endParaRPr lang="en-US" sz="4500" dirty="0"/>
          </a:p>
          <a:p>
            <a:r>
              <a:rPr lang="en-US" sz="4500" dirty="0">
                <a:hlinkClick r:id="rId7"/>
              </a:rPr>
              <a:t>https://www.cpg.org/</a:t>
            </a:r>
            <a:r>
              <a:rPr lang="en-US" sz="4500" dirty="0"/>
              <a:t> - Church Pension Group – Pension, health insurance, property &amp; casualty, payroll services</a:t>
            </a:r>
          </a:p>
          <a:p>
            <a:r>
              <a:rPr lang="en-US" sz="4500" dirty="0">
                <a:hlinkClick r:id="rId8"/>
              </a:rPr>
              <a:t>Clergy Compensation Guidelines</a:t>
            </a:r>
            <a:endParaRPr lang="en-US" sz="4500" dirty="0"/>
          </a:p>
          <a:p>
            <a:r>
              <a:rPr lang="en-US" sz="4500" dirty="0"/>
              <a:t>Online giving platforms – </a:t>
            </a:r>
            <a:r>
              <a:rPr lang="en-US" sz="4500" dirty="0">
                <a:hlinkClick r:id="rId9"/>
              </a:rPr>
              <a:t>Vanco</a:t>
            </a:r>
            <a:r>
              <a:rPr lang="en-US" sz="4500" dirty="0"/>
              <a:t>, </a:t>
            </a:r>
            <a:r>
              <a:rPr lang="en-US" sz="4500" dirty="0">
                <a:hlinkClick r:id="rId10"/>
              </a:rPr>
              <a:t>Tithe.ly</a:t>
            </a:r>
            <a:r>
              <a:rPr lang="en-US" sz="4500" dirty="0"/>
              <a:t>, </a:t>
            </a:r>
            <a:r>
              <a:rPr lang="en-US" sz="4500" dirty="0">
                <a:hlinkClick r:id="rId11"/>
              </a:rPr>
              <a:t>Generosity by Lifeway</a:t>
            </a:r>
            <a:r>
              <a:rPr lang="en-US" sz="4500" dirty="0"/>
              <a:t>, </a:t>
            </a:r>
            <a:r>
              <a:rPr lang="en-US" sz="4500" dirty="0">
                <a:hlinkClick r:id="rId12"/>
              </a:rPr>
              <a:t>Pushpay</a:t>
            </a:r>
            <a:r>
              <a:rPr lang="en-US" sz="4500" dirty="0"/>
              <a:t>, </a:t>
            </a:r>
            <a:r>
              <a:rPr lang="en-US" sz="4500" dirty="0">
                <a:hlinkClick r:id="rId13"/>
              </a:rPr>
              <a:t>SecureGive</a:t>
            </a:r>
            <a:r>
              <a:rPr lang="en-US" sz="4500" dirty="0"/>
              <a:t>, </a:t>
            </a:r>
            <a:r>
              <a:rPr lang="en-US" sz="4500" dirty="0">
                <a:hlinkClick r:id="rId14"/>
              </a:rPr>
              <a:t>E-give USA</a:t>
            </a:r>
            <a:r>
              <a:rPr lang="en-US" sz="4500" dirty="0"/>
              <a:t>, </a:t>
            </a:r>
            <a:r>
              <a:rPr lang="en-US" sz="4500" dirty="0">
                <a:hlinkClick r:id="rId15"/>
              </a:rPr>
              <a:t>Realm</a:t>
            </a:r>
            <a:endParaRPr lang="en-US" sz="4500" dirty="0"/>
          </a:p>
          <a:p>
            <a:r>
              <a:rPr lang="en-US" sz="4500" dirty="0"/>
              <a:t>Canon for Finance &amp; Administration – Available for consultation</a:t>
            </a:r>
          </a:p>
          <a:p>
            <a:r>
              <a:rPr lang="en-US" sz="4500" dirty="0"/>
              <a:t>Other Treasurers – SAME TEAM!!</a:t>
            </a:r>
          </a:p>
          <a:p>
            <a:r>
              <a:rPr lang="en-US" sz="4500" dirty="0"/>
              <a:t>Recurring Diocesan Treasurer Calls  </a:t>
            </a:r>
          </a:p>
          <a:p>
            <a:endParaRPr lang="en-US" sz="3800" dirty="0"/>
          </a:p>
          <a:p>
            <a:endParaRPr lang="en-US" sz="1400" dirty="0"/>
          </a:p>
          <a:p>
            <a:endParaRPr lang="en-US" sz="1400" dirty="0"/>
          </a:p>
        </p:txBody>
      </p:sp>
      <p:pic>
        <p:nvPicPr>
          <p:cNvPr id="5" name="Picture 4">
            <a:extLst>
              <a:ext uri="{FF2B5EF4-FFF2-40B4-BE49-F238E27FC236}">
                <a16:creationId xmlns:a16="http://schemas.microsoft.com/office/drawing/2014/main" id="{E8635798-5610-C847-A93D-45DFADE7D242}"/>
              </a:ext>
            </a:extLst>
          </p:cNvPr>
          <p:cNvPicPr>
            <a:picLocks noChangeAspect="1"/>
          </p:cNvPicPr>
          <p:nvPr/>
        </p:nvPicPr>
        <p:blipFill>
          <a:blip r:embed="rId16"/>
          <a:stretch>
            <a:fillRect/>
          </a:stretch>
        </p:blipFill>
        <p:spPr>
          <a:xfrm>
            <a:off x="838200" y="5126419"/>
            <a:ext cx="10515600" cy="1037685"/>
          </a:xfrm>
          <a:prstGeom prst="rect">
            <a:avLst/>
          </a:prstGeom>
        </p:spPr>
      </p:pic>
      <p:pic>
        <p:nvPicPr>
          <p:cNvPr id="7" name="Picture 6">
            <a:extLst>
              <a:ext uri="{FF2B5EF4-FFF2-40B4-BE49-F238E27FC236}">
                <a16:creationId xmlns:a16="http://schemas.microsoft.com/office/drawing/2014/main" id="{1EB9EA15-80BE-6B44-AD45-E8807AFC67E2}"/>
              </a:ext>
            </a:extLst>
          </p:cNvPr>
          <p:cNvPicPr>
            <a:picLocks noChangeAspect="1"/>
          </p:cNvPicPr>
          <p:nvPr/>
        </p:nvPicPr>
        <p:blipFill>
          <a:blip r:embed="rId17"/>
          <a:stretch>
            <a:fillRect/>
          </a:stretch>
        </p:blipFill>
        <p:spPr>
          <a:xfrm>
            <a:off x="7527851" y="5411222"/>
            <a:ext cx="3351958" cy="673453"/>
          </a:xfrm>
          <a:prstGeom prst="rect">
            <a:avLst/>
          </a:prstGeom>
        </p:spPr>
      </p:pic>
      <p:sp>
        <p:nvSpPr>
          <p:cNvPr id="21" name="TextBox 20">
            <a:extLst>
              <a:ext uri="{FF2B5EF4-FFF2-40B4-BE49-F238E27FC236}">
                <a16:creationId xmlns:a16="http://schemas.microsoft.com/office/drawing/2014/main" id="{6B4F8864-A729-8C44-B921-5495F45FE409}"/>
              </a:ext>
            </a:extLst>
          </p:cNvPr>
          <p:cNvSpPr txBox="1"/>
          <p:nvPr/>
        </p:nvSpPr>
        <p:spPr>
          <a:xfrm>
            <a:off x="1871330" y="203081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2079541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3924</TotalTime>
  <Words>941</Words>
  <Application>Microsoft Office PowerPoint</Application>
  <PresentationFormat>Widescreen</PresentationFormat>
  <Paragraphs>115</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Arial</vt:lpstr>
      <vt:lpstr>Calibri</vt:lpstr>
      <vt:lpstr>Calibri Light</vt:lpstr>
      <vt:lpstr>Helvetica Neue</vt:lpstr>
      <vt:lpstr>Office Theme</vt:lpstr>
      <vt:lpstr>Vestry 105:Finance &amp; Stewardship Jump-Start</vt:lpstr>
      <vt:lpstr>Agenda</vt:lpstr>
      <vt:lpstr>Treasurer Duty: Internal Congregation Stakeholders </vt:lpstr>
      <vt:lpstr>Treasurer Duty: Internal Congregation Stakeholders Cont</vt:lpstr>
      <vt:lpstr>Treasurer Duty: External Stakeholders </vt:lpstr>
      <vt:lpstr>Treasurer Duty: External Stakeholders Continued </vt:lpstr>
      <vt:lpstr>A Year in the Life of a Treasurer </vt:lpstr>
      <vt:lpstr>Resources available for Treasurers </vt:lpstr>
      <vt:lpstr>Resources available for Treasurers Continued</vt:lpstr>
      <vt:lpstr>Theology of Stewardship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Microsoft Office User</dc:creator>
  <cp:lastModifiedBy>bbarnhart</cp:lastModifiedBy>
  <cp:revision>79</cp:revision>
  <cp:lastPrinted>2021-02-25T00:45:55Z</cp:lastPrinted>
  <dcterms:created xsi:type="dcterms:W3CDTF">2021-02-15T17:30:02Z</dcterms:created>
  <dcterms:modified xsi:type="dcterms:W3CDTF">2021-02-25T03:06:13Z</dcterms:modified>
</cp:coreProperties>
</file>