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r:id="rId14" roundtripDataSignature="AMtx7mh1cwZqle4a3ZPExaRLetN9DqQrl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4" Type="http://customschemas.google.com/relationships/presentationmetadata" Target="metadata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c12c9c001d_0_2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gc12c9c001d_0_27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2" name="Google Shape;9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gc4823609a4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2" name="Google Shape;102;gc4823609a4_0_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gc12c9c001d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00"/>
              <a:t>How do we define time, talent, and treasure</a:t>
            </a:r>
            <a:endParaRPr sz="500"/>
          </a:p>
          <a:p>
            <a:pPr indent="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Inside the church? In the wider community?</a:t>
            </a:r>
            <a:endParaRPr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90500" lvl="1" marL="6858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Examples: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90500" lvl="2" marL="11430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</a:pP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Time: Research? Making calls? Other contacts? Planning?</a:t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90500" lvl="2" marL="11430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</a:pP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Talent: Brainstorming ideas; Identifying needs; Designing plans; Seeking solutions; In-kind donations; others:</a:t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90500" lvl="2" marL="11430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</a:pP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Treasure: Pledges; other financial gifts; material goods; others?</a:t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90500" lvl="2" marL="11430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</a:pPr>
            <a:r>
              <a:rPr lang="en-US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What can you give? How can you help others discern their gifts of time, talent, and treasure?</a:t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2" name="Google Shape;112;gc12c9c001d_0_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gc12c9c001d_0_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2" name="Google Shape;122;gc12c9c001d_0_9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gc12c9c001d_0_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1" name="Google Shape;131;gc12c9c001d_0_18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gc12c9c001d_0_3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3556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0" name="Google Shape;140;gc12c9c001d_0_36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gc2d0a9e2e1_1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3556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0" name="Google Shape;150;gc2d0a9e2e1_1_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gc12c9c001d_0_4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0" name="Google Shape;160;gc12c9c001d_0_45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3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4" name="Google Shape;14;p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2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3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3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20" name="Google Shape;20;p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5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5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6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2" name="Google Shape;32;p6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3" name="Google Shape;33;p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7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7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7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7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8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0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0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10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58" name="Google Shape;58;p1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1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1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4" name="Google Shape;64;p11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5" name="Google Shape;65;p1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2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png"/><Relationship Id="rId4" Type="http://schemas.openxmlformats.org/officeDocument/2006/relationships/image" Target="../media/image1.png"/><Relationship Id="rId5" Type="http://schemas.openxmlformats.org/officeDocument/2006/relationships/image" Target="../media/image2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png"/><Relationship Id="rId4" Type="http://schemas.openxmlformats.org/officeDocument/2006/relationships/image" Target="../media/image1.png"/><Relationship Id="rId5" Type="http://schemas.openxmlformats.org/officeDocument/2006/relationships/image" Target="../media/image2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3.png"/><Relationship Id="rId4" Type="http://schemas.openxmlformats.org/officeDocument/2006/relationships/image" Target="../media/image1.png"/><Relationship Id="rId5" Type="http://schemas.openxmlformats.org/officeDocument/2006/relationships/image" Target="../media/image2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3.png"/><Relationship Id="rId4" Type="http://schemas.openxmlformats.org/officeDocument/2006/relationships/image" Target="../media/image1.png"/><Relationship Id="rId5" Type="http://schemas.openxmlformats.org/officeDocument/2006/relationships/image" Target="../media/image2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3.png"/><Relationship Id="rId4" Type="http://schemas.openxmlformats.org/officeDocument/2006/relationships/image" Target="../media/image1.png"/><Relationship Id="rId5" Type="http://schemas.openxmlformats.org/officeDocument/2006/relationships/image" Target="../media/image2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3.png"/><Relationship Id="rId4" Type="http://schemas.openxmlformats.org/officeDocument/2006/relationships/image" Target="../media/image1.png"/><Relationship Id="rId5" Type="http://schemas.openxmlformats.org/officeDocument/2006/relationships/image" Target="../media/image2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3.png"/><Relationship Id="rId4" Type="http://schemas.openxmlformats.org/officeDocument/2006/relationships/image" Target="../media/image1.png"/><Relationship Id="rId5" Type="http://schemas.openxmlformats.org/officeDocument/2006/relationships/image" Target="../media/image2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3.png"/><Relationship Id="rId4" Type="http://schemas.openxmlformats.org/officeDocument/2006/relationships/image" Target="../media/image1.png"/><Relationship Id="rId5" Type="http://schemas.openxmlformats.org/officeDocument/2006/relationships/image" Target="../media/image2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3.png"/><Relationship Id="rId4" Type="http://schemas.openxmlformats.org/officeDocument/2006/relationships/image" Target="../media/image1.png"/><Relationship Id="rId5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c12c9c001d_0_27"/>
          <p:cNvSpPr txBox="1"/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/>
              <a:t>Vestry Toolbox</a:t>
            </a:r>
            <a:r>
              <a:rPr lang="en-US"/>
              <a:t> </a:t>
            </a:r>
            <a:endParaRPr/>
          </a:p>
        </p:txBody>
      </p:sp>
      <p:sp>
        <p:nvSpPr>
          <p:cNvPr id="85" name="Google Shape;85;gc12c9c001d_0_27"/>
          <p:cNvSpPr txBox="1"/>
          <p:nvPr>
            <p:ph idx="1" type="body"/>
          </p:nvPr>
        </p:nvSpPr>
        <p:spPr>
          <a:xfrm>
            <a:off x="838200" y="1825625"/>
            <a:ext cx="10515600" cy="332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20000"/>
          </a:bodyPr>
          <a:lstStyle/>
          <a:p>
            <a:pPr indent="0" lvl="0" marL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300">
                <a:latin typeface="Arial"/>
                <a:ea typeface="Arial"/>
                <a:cs typeface="Arial"/>
                <a:sym typeface="Arial"/>
              </a:rPr>
              <a:t>Leadership as Servanthood</a:t>
            </a:r>
            <a:endParaRPr sz="23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300">
                <a:latin typeface="Arial"/>
                <a:ea typeface="Arial"/>
                <a:cs typeface="Arial"/>
                <a:sym typeface="Arial"/>
              </a:rPr>
              <a:t>Stewardship as Ministry</a:t>
            </a:r>
            <a:endParaRPr sz="23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300">
                <a:latin typeface="Arial"/>
                <a:ea typeface="Arial"/>
                <a:cs typeface="Arial"/>
                <a:sym typeface="Arial"/>
              </a:rPr>
              <a:t>Giving of Time, Talent, and Treasure </a:t>
            </a:r>
            <a:endParaRPr sz="23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300">
                <a:latin typeface="Arial"/>
                <a:ea typeface="Arial"/>
                <a:cs typeface="Arial"/>
                <a:sym typeface="Arial"/>
              </a:rPr>
              <a:t>Spiritual Gifts and Reimagining Ministries</a:t>
            </a:r>
            <a:endParaRPr sz="23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300">
                <a:latin typeface="Arial"/>
                <a:ea typeface="Arial"/>
                <a:cs typeface="Arial"/>
                <a:sym typeface="Arial"/>
              </a:rPr>
              <a:t>Transitional Issues</a:t>
            </a:r>
            <a:endParaRPr sz="23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300">
                <a:latin typeface="Arial"/>
                <a:ea typeface="Arial"/>
                <a:cs typeface="Arial"/>
                <a:sym typeface="Arial"/>
              </a:rPr>
              <a:t>What’s in your Vestry Toolbox? </a:t>
            </a:r>
            <a:endParaRPr sz="3600"/>
          </a:p>
        </p:txBody>
      </p:sp>
      <p:pic>
        <p:nvPicPr>
          <p:cNvPr id="86" name="Google Shape;86;gc12c9c001d_0_2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38200" y="5126419"/>
            <a:ext cx="10515603" cy="1037685"/>
          </a:xfrm>
          <a:prstGeom prst="rect">
            <a:avLst/>
          </a:prstGeom>
          <a:noFill/>
          <a:ln>
            <a:noFill/>
          </a:ln>
        </p:spPr>
      </p:pic>
      <p:pic>
        <p:nvPicPr>
          <p:cNvPr id="87" name="Google Shape;87;gc12c9c001d_0_27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527851" y="5411222"/>
            <a:ext cx="3351959" cy="673453"/>
          </a:xfrm>
          <a:prstGeom prst="rect">
            <a:avLst/>
          </a:prstGeom>
          <a:noFill/>
          <a:ln>
            <a:noFill/>
          </a:ln>
        </p:spPr>
      </p:pic>
      <p:pic>
        <p:nvPicPr>
          <p:cNvPr id="88" name="Google Shape;88;gc12c9c001d_0_27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9586382" y="388734"/>
            <a:ext cx="1767418" cy="1325563"/>
          </a:xfrm>
          <a:prstGeom prst="rect">
            <a:avLst/>
          </a:prstGeom>
          <a:noFill/>
          <a:ln>
            <a:noFill/>
          </a:ln>
        </p:spPr>
      </p:pic>
      <p:sp>
        <p:nvSpPr>
          <p:cNvPr id="89" name="Google Shape;89;gc12c9c001d_0_27"/>
          <p:cNvSpPr txBox="1"/>
          <p:nvPr/>
        </p:nvSpPr>
        <p:spPr>
          <a:xfrm>
            <a:off x="1871330" y="2030819"/>
            <a:ext cx="1848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/>
              <a:t>Vestry: elected servants </a:t>
            </a:r>
            <a:endParaRPr/>
          </a:p>
        </p:txBody>
      </p:sp>
      <p:sp>
        <p:nvSpPr>
          <p:cNvPr id="95" name="Google Shape;95;p1"/>
          <p:cNvSpPr txBox="1"/>
          <p:nvPr>
            <p:ph idx="1" type="body"/>
          </p:nvPr>
        </p:nvSpPr>
        <p:spPr>
          <a:xfrm>
            <a:off x="838200" y="1946325"/>
            <a:ext cx="10515600" cy="332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Our roots in kingship/governance as servant, protector, preserver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292100" lvl="0" marL="228600" rtl="0" algn="l">
              <a:spcBef>
                <a:spcPts val="0"/>
              </a:spcBef>
              <a:spcAft>
                <a:spcPts val="0"/>
              </a:spcAft>
              <a:buSzPts val="2800"/>
              <a:buChar char="•"/>
            </a:pPr>
            <a:r>
              <a:rPr lang="en-US"/>
              <a:t>Servant-listening: </a:t>
            </a:r>
            <a:endParaRPr/>
          </a:p>
          <a:p>
            <a:pPr indent="-292100" lvl="1" marL="685800" rtl="0" algn="l">
              <a:spcBef>
                <a:spcPts val="0"/>
              </a:spcBef>
              <a:spcAft>
                <a:spcPts val="0"/>
              </a:spcAft>
              <a:buSzPts val="2800"/>
              <a:buChar char="•"/>
            </a:pPr>
            <a:r>
              <a:rPr lang="en-US" sz="2400">
                <a:latin typeface="Arial"/>
                <a:ea typeface="Arial"/>
                <a:cs typeface="Arial"/>
                <a:sym typeface="Arial"/>
              </a:rPr>
              <a:t>Church as a safe place to explore other perspectives, other narratives</a:t>
            </a:r>
            <a:endParaRPr sz="2400">
              <a:latin typeface="Arial"/>
              <a:ea typeface="Arial"/>
              <a:cs typeface="Arial"/>
              <a:sym typeface="Arial"/>
            </a:endParaRPr>
          </a:p>
          <a:p>
            <a:pPr indent="-292100" lvl="1" marL="685800" rtl="0" algn="l">
              <a:spcBef>
                <a:spcPts val="0"/>
              </a:spcBef>
              <a:spcAft>
                <a:spcPts val="0"/>
              </a:spcAft>
              <a:buSzPts val="2800"/>
              <a:buChar char="•"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Bridging gifts, passions to local context for ministry</a:t>
            </a:r>
            <a:r>
              <a:rPr lang="en-US" sz="2400">
                <a:latin typeface="Arial"/>
                <a:ea typeface="Arial"/>
                <a:cs typeface="Arial"/>
                <a:sym typeface="Arial"/>
              </a:rPr>
              <a:t> </a:t>
            </a:r>
            <a:endParaRPr/>
          </a:p>
          <a:p>
            <a:pPr indent="0" lvl="0" marL="2286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292100" lvl="0" marL="228600" rtl="0" algn="l">
              <a:spcBef>
                <a:spcPts val="0"/>
              </a:spcBef>
              <a:spcAft>
                <a:spcPts val="0"/>
              </a:spcAft>
              <a:buSzPts val="2800"/>
              <a:buChar char="•"/>
            </a:pPr>
            <a:r>
              <a:rPr lang="en-US"/>
              <a:t>Encourage, empower, entrust lay leadership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96" name="Google Shape;96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38200" y="5126419"/>
            <a:ext cx="10515600" cy="1037685"/>
          </a:xfrm>
          <a:prstGeom prst="rect">
            <a:avLst/>
          </a:prstGeom>
          <a:noFill/>
          <a:ln>
            <a:noFill/>
          </a:ln>
        </p:spPr>
      </p:pic>
      <p:pic>
        <p:nvPicPr>
          <p:cNvPr id="97" name="Google Shape;97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527851" y="5411222"/>
            <a:ext cx="3351958" cy="673453"/>
          </a:xfrm>
          <a:prstGeom prst="rect">
            <a:avLst/>
          </a:prstGeom>
          <a:noFill/>
          <a:ln>
            <a:noFill/>
          </a:ln>
        </p:spPr>
      </p:pic>
      <p:pic>
        <p:nvPicPr>
          <p:cNvPr id="98" name="Google Shape;98;p1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9586382" y="388734"/>
            <a:ext cx="1767418" cy="1325563"/>
          </a:xfrm>
          <a:prstGeom prst="rect">
            <a:avLst/>
          </a:prstGeom>
          <a:noFill/>
          <a:ln>
            <a:noFill/>
          </a:ln>
        </p:spPr>
      </p:pic>
      <p:sp>
        <p:nvSpPr>
          <p:cNvPr id="99" name="Google Shape;99;p1"/>
          <p:cNvSpPr txBox="1"/>
          <p:nvPr/>
        </p:nvSpPr>
        <p:spPr>
          <a:xfrm>
            <a:off x="1871330" y="2030819"/>
            <a:ext cx="184731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gc4823609a4_0_0"/>
          <p:cNvSpPr txBox="1"/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/>
              <a:t>Stewardship as Ministry </a:t>
            </a:r>
            <a:endParaRPr/>
          </a:p>
        </p:txBody>
      </p:sp>
      <p:sp>
        <p:nvSpPr>
          <p:cNvPr id="105" name="Google Shape;105;gc4823609a4_0_0"/>
          <p:cNvSpPr txBox="1"/>
          <p:nvPr>
            <p:ph idx="1" type="body"/>
          </p:nvPr>
        </p:nvSpPr>
        <p:spPr>
          <a:xfrm>
            <a:off x="838200" y="1825625"/>
            <a:ext cx="10515600" cy="332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Vestry stewards ALL of the resources in the parish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Char char="•"/>
            </a:pPr>
            <a:r>
              <a:rPr lang="en-US"/>
              <a:t>Pledge campaign is part of a bigger picture, not the whole picture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Recommend: Vestry Stewardship Covenant with the parish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Practice new language ---&gt; transform stewardship in the community</a:t>
            </a:r>
            <a:endParaRPr/>
          </a:p>
          <a:p>
            <a:pPr indent="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106" name="Google Shape;106;gc4823609a4_0_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38200" y="5126419"/>
            <a:ext cx="10515603" cy="103768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7" name="Google Shape;107;gc4823609a4_0_0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527851" y="5411222"/>
            <a:ext cx="3351959" cy="673453"/>
          </a:xfrm>
          <a:prstGeom prst="rect">
            <a:avLst/>
          </a:prstGeom>
          <a:noFill/>
          <a:ln>
            <a:noFill/>
          </a:ln>
        </p:spPr>
      </p:pic>
      <p:pic>
        <p:nvPicPr>
          <p:cNvPr id="108" name="Google Shape;108;gc4823609a4_0_0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9586382" y="388734"/>
            <a:ext cx="1767418" cy="1325563"/>
          </a:xfrm>
          <a:prstGeom prst="rect">
            <a:avLst/>
          </a:prstGeom>
          <a:noFill/>
          <a:ln>
            <a:noFill/>
          </a:ln>
        </p:spPr>
      </p:pic>
      <p:sp>
        <p:nvSpPr>
          <p:cNvPr id="109" name="Google Shape;109;gc4823609a4_0_0"/>
          <p:cNvSpPr txBox="1"/>
          <p:nvPr/>
        </p:nvSpPr>
        <p:spPr>
          <a:xfrm>
            <a:off x="1871330" y="2030819"/>
            <a:ext cx="1848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gc12c9c001d_0_0"/>
          <p:cNvSpPr txBox="1"/>
          <p:nvPr>
            <p:ph type="title"/>
          </p:nvPr>
        </p:nvSpPr>
        <p:spPr>
          <a:xfrm>
            <a:off x="838200" y="2386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/>
              <a:t>Giving of Time, Talent, Treasure</a:t>
            </a:r>
            <a:r>
              <a:rPr lang="en-US"/>
              <a:t> </a:t>
            </a:r>
            <a:endParaRPr/>
          </a:p>
        </p:txBody>
      </p:sp>
      <p:sp>
        <p:nvSpPr>
          <p:cNvPr id="115" name="Google Shape;115;gc12c9c001d_0_0"/>
          <p:cNvSpPr txBox="1"/>
          <p:nvPr>
            <p:ph idx="1" type="body"/>
          </p:nvPr>
        </p:nvSpPr>
        <p:spPr>
          <a:xfrm>
            <a:off x="838200" y="1825625"/>
            <a:ext cx="10515600" cy="332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9370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 sz="2600"/>
              <a:t>Where does this giving happen? </a:t>
            </a:r>
            <a:endParaRPr sz="2600"/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600"/>
          </a:p>
          <a:p>
            <a:pPr indent="-39370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 sz="2600"/>
              <a:t>What are some examples of giving of time, talent, and treasure?</a:t>
            </a:r>
            <a:endParaRPr sz="2600"/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600"/>
              <a:t>		Example: Beautification of grounds - master gardener</a:t>
            </a:r>
            <a:endParaRPr sz="2600"/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600"/>
              <a:t>		Example: Artist in congregation created painting in community room</a:t>
            </a:r>
            <a:endParaRPr sz="2600"/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600"/>
              <a:t>		Example: Creation of Memorial Garden</a:t>
            </a:r>
            <a:endParaRPr sz="2600"/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600"/>
          </a:p>
          <a:p>
            <a:pPr indent="-39370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 sz="2600"/>
              <a:t>Why are these important?</a:t>
            </a:r>
            <a:endParaRPr sz="2600"/>
          </a:p>
        </p:txBody>
      </p:sp>
      <p:pic>
        <p:nvPicPr>
          <p:cNvPr id="116" name="Google Shape;116;gc12c9c001d_0_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38200" y="5126419"/>
            <a:ext cx="10515603" cy="1037685"/>
          </a:xfrm>
          <a:prstGeom prst="rect">
            <a:avLst/>
          </a:prstGeom>
          <a:noFill/>
          <a:ln>
            <a:noFill/>
          </a:ln>
        </p:spPr>
      </p:pic>
      <p:pic>
        <p:nvPicPr>
          <p:cNvPr id="117" name="Google Shape;117;gc12c9c001d_0_0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527851" y="5411222"/>
            <a:ext cx="3351959" cy="673453"/>
          </a:xfrm>
          <a:prstGeom prst="rect">
            <a:avLst/>
          </a:prstGeom>
          <a:noFill/>
          <a:ln>
            <a:noFill/>
          </a:ln>
        </p:spPr>
      </p:pic>
      <p:pic>
        <p:nvPicPr>
          <p:cNvPr id="118" name="Google Shape;118;gc12c9c001d_0_0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9586382" y="388734"/>
            <a:ext cx="1767418" cy="1325563"/>
          </a:xfrm>
          <a:prstGeom prst="rect">
            <a:avLst/>
          </a:prstGeom>
          <a:noFill/>
          <a:ln>
            <a:noFill/>
          </a:ln>
        </p:spPr>
      </p:pic>
      <p:sp>
        <p:nvSpPr>
          <p:cNvPr id="119" name="Google Shape;119;gc12c9c001d_0_0"/>
          <p:cNvSpPr txBox="1"/>
          <p:nvPr/>
        </p:nvSpPr>
        <p:spPr>
          <a:xfrm>
            <a:off x="1871330" y="2030819"/>
            <a:ext cx="1848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gc12c9c001d_0_9"/>
          <p:cNvSpPr txBox="1"/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/>
              <a:t>Spiritual Gifts</a:t>
            </a:r>
            <a:endParaRPr/>
          </a:p>
        </p:txBody>
      </p:sp>
      <p:sp>
        <p:nvSpPr>
          <p:cNvPr id="125" name="Google Shape;125;gc12c9c001d_0_9"/>
          <p:cNvSpPr txBox="1"/>
          <p:nvPr>
            <p:ph idx="1" type="body"/>
          </p:nvPr>
        </p:nvSpPr>
        <p:spPr>
          <a:xfrm>
            <a:off x="838200" y="1690825"/>
            <a:ext cx="10515600" cy="332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/>
          </a:p>
          <a:p>
            <a:pPr indent="-34290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In this moment - discernment is continual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100"/>
          </a:p>
          <a:p>
            <a:pPr indent="-34290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L</a:t>
            </a:r>
            <a:r>
              <a:rPr lang="en-US"/>
              <a:t>istening exercise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100"/>
          </a:p>
          <a:p>
            <a:pPr indent="-34290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Connecting spiritual gifts to ministries in the church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100"/>
          </a:p>
          <a:p>
            <a:pPr indent="-34290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Reveals</a:t>
            </a:r>
            <a:r>
              <a:rPr lang="en-US"/>
              <a:t> institutional structures that are or are not working, or are missing</a:t>
            </a:r>
            <a:endParaRPr/>
          </a:p>
        </p:txBody>
      </p:sp>
      <p:pic>
        <p:nvPicPr>
          <p:cNvPr id="126" name="Google Shape;126;gc12c9c001d_0_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38200" y="5126419"/>
            <a:ext cx="10515603" cy="1037685"/>
          </a:xfrm>
          <a:prstGeom prst="rect">
            <a:avLst/>
          </a:prstGeom>
          <a:noFill/>
          <a:ln>
            <a:noFill/>
          </a:ln>
        </p:spPr>
      </p:pic>
      <p:pic>
        <p:nvPicPr>
          <p:cNvPr id="127" name="Google Shape;127;gc12c9c001d_0_9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527851" y="5411222"/>
            <a:ext cx="3351959" cy="673453"/>
          </a:xfrm>
          <a:prstGeom prst="rect">
            <a:avLst/>
          </a:prstGeom>
          <a:noFill/>
          <a:ln>
            <a:noFill/>
          </a:ln>
        </p:spPr>
      </p:pic>
      <p:pic>
        <p:nvPicPr>
          <p:cNvPr id="128" name="Google Shape;128;gc12c9c001d_0_9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9586382" y="388734"/>
            <a:ext cx="1767418" cy="132556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gc12c9c001d_0_18"/>
          <p:cNvSpPr txBox="1"/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/>
              <a:t>Reimagining Ministry</a:t>
            </a:r>
            <a:r>
              <a:rPr lang="en-US"/>
              <a:t> </a:t>
            </a:r>
            <a:endParaRPr/>
          </a:p>
        </p:txBody>
      </p:sp>
      <p:sp>
        <p:nvSpPr>
          <p:cNvPr id="134" name="Google Shape;134;gc12c9c001d_0_18"/>
          <p:cNvSpPr txBox="1"/>
          <p:nvPr>
            <p:ph idx="1" type="body"/>
          </p:nvPr>
        </p:nvSpPr>
        <p:spPr>
          <a:xfrm>
            <a:off x="838200" y="1825625"/>
            <a:ext cx="10911300" cy="332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41910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000"/>
              <a:buChar char="•"/>
            </a:pPr>
            <a:r>
              <a:rPr lang="en-US"/>
              <a:t>Church ministry: agile and adaptive</a:t>
            </a:r>
            <a:endParaRPr/>
          </a:p>
          <a:p>
            <a:pPr indent="-393700" lvl="1" marL="11430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 sz="2200"/>
              <a:t>Know your foundation: church by-laws, DioMO canons, TEC canons</a:t>
            </a:r>
            <a:endParaRPr sz="2200"/>
          </a:p>
          <a:p>
            <a:pPr indent="-393700" lvl="1" marL="11430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 sz="2200"/>
              <a:t>So you can fly</a:t>
            </a:r>
            <a:endParaRPr sz="2200"/>
          </a:p>
          <a:p>
            <a:pPr indent="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41910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000"/>
              <a:buChar char="•"/>
            </a:pPr>
            <a:r>
              <a:rPr lang="en-US"/>
              <a:t>Examples of adaptive ministry during the pandemic</a:t>
            </a:r>
            <a:endParaRPr/>
          </a:p>
          <a:p>
            <a:pPr indent="-304800" lvl="2" marL="11430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</a:pPr>
            <a:r>
              <a:rPr lang="en-US" sz="2200"/>
              <a:t>Hospitality of Altar Guild redirected to telephone tree for maintaining relationships</a:t>
            </a:r>
            <a:endParaRPr sz="2200"/>
          </a:p>
          <a:p>
            <a:pPr indent="-304800" lvl="2" marL="11430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</a:pPr>
            <a:r>
              <a:rPr lang="en-US" sz="2200"/>
              <a:t>Flower Guild sending cards with flowers on them, notes of encouragement</a:t>
            </a:r>
            <a:endParaRPr sz="2200"/>
          </a:p>
          <a:p>
            <a:pPr indent="-304800" lvl="2" marL="11430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</a:pPr>
            <a:r>
              <a:rPr lang="en-US" sz="2200"/>
              <a:t>Story-telling - saints on video</a:t>
            </a:r>
            <a:r>
              <a:rPr lang="en-US" sz="2200"/>
              <a:t> </a:t>
            </a:r>
            <a:endParaRPr sz="2200"/>
          </a:p>
        </p:txBody>
      </p:sp>
      <p:pic>
        <p:nvPicPr>
          <p:cNvPr id="135" name="Google Shape;135;gc12c9c001d_0_1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38200" y="5126419"/>
            <a:ext cx="10515603" cy="1037685"/>
          </a:xfrm>
          <a:prstGeom prst="rect">
            <a:avLst/>
          </a:prstGeom>
          <a:noFill/>
          <a:ln>
            <a:noFill/>
          </a:ln>
        </p:spPr>
      </p:pic>
      <p:pic>
        <p:nvPicPr>
          <p:cNvPr id="136" name="Google Shape;136;gc12c9c001d_0_18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527851" y="5411222"/>
            <a:ext cx="3351959" cy="673453"/>
          </a:xfrm>
          <a:prstGeom prst="rect">
            <a:avLst/>
          </a:prstGeom>
          <a:noFill/>
          <a:ln>
            <a:noFill/>
          </a:ln>
        </p:spPr>
      </p:pic>
      <p:pic>
        <p:nvPicPr>
          <p:cNvPr id="137" name="Google Shape;137;gc12c9c001d_0_18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9586382" y="388734"/>
            <a:ext cx="1767418" cy="132556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gc12c9c001d_0_36"/>
          <p:cNvSpPr txBox="1"/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/>
              <a:t>Transitional Issues </a:t>
            </a:r>
            <a:endParaRPr/>
          </a:p>
        </p:txBody>
      </p:sp>
      <p:sp>
        <p:nvSpPr>
          <p:cNvPr id="143" name="Google Shape;143;gc12c9c001d_0_36"/>
          <p:cNvSpPr txBox="1"/>
          <p:nvPr>
            <p:ph idx="1" type="body"/>
          </p:nvPr>
        </p:nvSpPr>
        <p:spPr>
          <a:xfrm>
            <a:off x="838200" y="1825625"/>
            <a:ext cx="10515600" cy="332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159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Char char="•"/>
            </a:pPr>
            <a:r>
              <a:rPr lang="en-US" sz="2600"/>
              <a:t>Change can be traumatic</a:t>
            </a:r>
            <a:endParaRPr sz="2600"/>
          </a:p>
          <a:p>
            <a:pPr indent="-279400" lvl="1" marL="6858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 sz="2600"/>
              <a:t>Is it overwhelming or hopeful? Why?</a:t>
            </a:r>
            <a:endParaRPr sz="2600"/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600"/>
          </a:p>
          <a:p>
            <a:pPr indent="-2159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 sz="2600"/>
              <a:t>Change happens when “...the pain of staying in the current state outweighs the cost of changing.” (Marmon 2017)</a:t>
            </a:r>
            <a:endParaRPr sz="2600"/>
          </a:p>
          <a:p>
            <a:pPr indent="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600"/>
          </a:p>
          <a:p>
            <a:pPr indent="-2159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 sz="2600"/>
              <a:t>Planning: What? Why? Who? Benefits? Cost?</a:t>
            </a:r>
            <a:endParaRPr sz="2600"/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600"/>
          </a:p>
        </p:txBody>
      </p:sp>
      <p:pic>
        <p:nvPicPr>
          <p:cNvPr id="144" name="Google Shape;144;gc12c9c001d_0_3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38200" y="5126419"/>
            <a:ext cx="10515603" cy="1037685"/>
          </a:xfrm>
          <a:prstGeom prst="rect">
            <a:avLst/>
          </a:prstGeom>
          <a:noFill/>
          <a:ln>
            <a:noFill/>
          </a:ln>
        </p:spPr>
      </p:pic>
      <p:pic>
        <p:nvPicPr>
          <p:cNvPr id="145" name="Google Shape;145;gc12c9c001d_0_36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527851" y="5411222"/>
            <a:ext cx="3351959" cy="673453"/>
          </a:xfrm>
          <a:prstGeom prst="rect">
            <a:avLst/>
          </a:prstGeom>
          <a:noFill/>
          <a:ln>
            <a:noFill/>
          </a:ln>
        </p:spPr>
      </p:pic>
      <p:pic>
        <p:nvPicPr>
          <p:cNvPr id="146" name="Google Shape;146;gc12c9c001d_0_36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9586382" y="388734"/>
            <a:ext cx="1767418" cy="1325563"/>
          </a:xfrm>
          <a:prstGeom prst="rect">
            <a:avLst/>
          </a:prstGeom>
          <a:noFill/>
          <a:ln>
            <a:noFill/>
          </a:ln>
        </p:spPr>
      </p:pic>
      <p:sp>
        <p:nvSpPr>
          <p:cNvPr id="147" name="Google Shape;147;gc12c9c001d_0_36"/>
          <p:cNvSpPr txBox="1"/>
          <p:nvPr/>
        </p:nvSpPr>
        <p:spPr>
          <a:xfrm>
            <a:off x="1871330" y="2030819"/>
            <a:ext cx="1848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gc2d0a9e2e1_1_0"/>
          <p:cNvSpPr txBox="1"/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/>
              <a:t>Transitional Issues </a:t>
            </a:r>
            <a:endParaRPr/>
          </a:p>
        </p:txBody>
      </p:sp>
      <p:sp>
        <p:nvSpPr>
          <p:cNvPr id="153" name="Google Shape;153;gc2d0a9e2e1_1_0"/>
          <p:cNvSpPr txBox="1"/>
          <p:nvPr>
            <p:ph idx="1" type="body"/>
          </p:nvPr>
        </p:nvSpPr>
        <p:spPr>
          <a:xfrm>
            <a:off x="838200" y="1825625"/>
            <a:ext cx="10515600" cy="332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1651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As leaders how can you be involved and involve others?</a:t>
            </a:r>
            <a:endParaRPr/>
          </a:p>
          <a:p>
            <a:pPr indent="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1651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Create a timeline</a:t>
            </a:r>
            <a:endParaRPr/>
          </a:p>
          <a:p>
            <a:pPr indent="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1651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Reflect and redirect as needed</a:t>
            </a:r>
            <a:endParaRPr/>
          </a:p>
        </p:txBody>
      </p:sp>
      <p:pic>
        <p:nvPicPr>
          <p:cNvPr id="154" name="Google Shape;154;gc2d0a9e2e1_1_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38200" y="5126419"/>
            <a:ext cx="10515603" cy="1037685"/>
          </a:xfrm>
          <a:prstGeom prst="rect">
            <a:avLst/>
          </a:prstGeom>
          <a:noFill/>
          <a:ln>
            <a:noFill/>
          </a:ln>
        </p:spPr>
      </p:pic>
      <p:pic>
        <p:nvPicPr>
          <p:cNvPr id="155" name="Google Shape;155;gc2d0a9e2e1_1_0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527851" y="5411222"/>
            <a:ext cx="3351959" cy="673453"/>
          </a:xfrm>
          <a:prstGeom prst="rect">
            <a:avLst/>
          </a:prstGeom>
          <a:noFill/>
          <a:ln>
            <a:noFill/>
          </a:ln>
        </p:spPr>
      </p:pic>
      <p:pic>
        <p:nvPicPr>
          <p:cNvPr id="156" name="Google Shape;156;gc2d0a9e2e1_1_0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9586382" y="388734"/>
            <a:ext cx="1767418" cy="1325563"/>
          </a:xfrm>
          <a:prstGeom prst="rect">
            <a:avLst/>
          </a:prstGeom>
          <a:noFill/>
          <a:ln>
            <a:noFill/>
          </a:ln>
        </p:spPr>
      </p:pic>
      <p:sp>
        <p:nvSpPr>
          <p:cNvPr id="157" name="Google Shape;157;gc2d0a9e2e1_1_0"/>
          <p:cNvSpPr txBox="1"/>
          <p:nvPr/>
        </p:nvSpPr>
        <p:spPr>
          <a:xfrm>
            <a:off x="1871330" y="2030819"/>
            <a:ext cx="1848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gc12c9c001d_0_45"/>
          <p:cNvSpPr txBox="1"/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/>
              <a:t>What’s in your Vestry Toolbox?</a:t>
            </a:r>
            <a:endParaRPr/>
          </a:p>
        </p:txBody>
      </p:sp>
      <p:sp>
        <p:nvSpPr>
          <p:cNvPr id="163" name="Google Shape;163;gc12c9c001d_0_45"/>
          <p:cNvSpPr txBox="1"/>
          <p:nvPr>
            <p:ph idx="1" type="body"/>
          </p:nvPr>
        </p:nvSpPr>
        <p:spPr>
          <a:xfrm>
            <a:off x="1002800" y="1614800"/>
            <a:ext cx="9252300" cy="332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92500" lnSpcReduction="20000"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100"/>
          </a:p>
          <a:p>
            <a:pPr indent="-410686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ct val="100000"/>
              <a:buChar char="•"/>
            </a:pPr>
            <a:r>
              <a:rPr lang="en-US" sz="3100"/>
              <a:t>Suggested Prayers, Reading, Resources for Vestry use</a:t>
            </a:r>
            <a:endParaRPr sz="3100"/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100"/>
          </a:p>
          <a:p>
            <a:pPr indent="-410686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ct val="100000"/>
              <a:buChar char="•"/>
            </a:pPr>
            <a:r>
              <a:rPr lang="en-US" sz="3100"/>
              <a:t>A How-To for Bible Study: Lectio Divina</a:t>
            </a:r>
            <a:endParaRPr sz="3100"/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100"/>
          </a:p>
          <a:p>
            <a:pPr indent="-410686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ct val="100000"/>
              <a:buChar char="•"/>
            </a:pPr>
            <a:r>
              <a:rPr lang="en-US" sz="3100"/>
              <a:t>A Sample Vestry Agenda</a:t>
            </a:r>
            <a:endParaRPr sz="3100"/>
          </a:p>
          <a:p>
            <a:pPr indent="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100"/>
          </a:p>
          <a:p>
            <a:pPr indent="-410686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ct val="100000"/>
              <a:buChar char="•"/>
            </a:pPr>
            <a:r>
              <a:rPr lang="en-US" sz="3100"/>
              <a:t>A Sample Vestry Orientation</a:t>
            </a:r>
            <a:endParaRPr sz="3100"/>
          </a:p>
          <a:p>
            <a:pPr indent="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100"/>
          </a:p>
          <a:p>
            <a:pPr indent="-410686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ct val="100000"/>
              <a:buChar char="•"/>
            </a:pPr>
            <a:r>
              <a:rPr lang="en-US" sz="3100"/>
              <a:t>Roles: Lay &amp; Ordained ministry </a:t>
            </a:r>
            <a:endParaRPr sz="2900"/>
          </a:p>
        </p:txBody>
      </p:sp>
      <p:pic>
        <p:nvPicPr>
          <p:cNvPr id="164" name="Google Shape;164;gc12c9c001d_0_4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38200" y="5126419"/>
            <a:ext cx="10515603" cy="1037685"/>
          </a:xfrm>
          <a:prstGeom prst="rect">
            <a:avLst/>
          </a:prstGeom>
          <a:noFill/>
          <a:ln>
            <a:noFill/>
          </a:ln>
        </p:spPr>
      </p:pic>
      <p:pic>
        <p:nvPicPr>
          <p:cNvPr id="165" name="Google Shape;165;gc12c9c001d_0_45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527851" y="5411222"/>
            <a:ext cx="3351959" cy="673453"/>
          </a:xfrm>
          <a:prstGeom prst="rect">
            <a:avLst/>
          </a:prstGeom>
          <a:noFill/>
          <a:ln>
            <a:noFill/>
          </a:ln>
        </p:spPr>
      </p:pic>
      <p:pic>
        <p:nvPicPr>
          <p:cNvPr id="166" name="Google Shape;166;gc12c9c001d_0_45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9586382" y="388734"/>
            <a:ext cx="1767418" cy="1325563"/>
          </a:xfrm>
          <a:prstGeom prst="rect">
            <a:avLst/>
          </a:prstGeom>
          <a:noFill/>
          <a:ln>
            <a:noFill/>
          </a:ln>
        </p:spPr>
      </p:pic>
      <p:sp>
        <p:nvSpPr>
          <p:cNvPr id="167" name="Google Shape;167;gc12c9c001d_0_45"/>
          <p:cNvSpPr txBox="1"/>
          <p:nvPr/>
        </p:nvSpPr>
        <p:spPr>
          <a:xfrm>
            <a:off x="1871330" y="2030819"/>
            <a:ext cx="1848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2021-02-15T17:30:02Z</dcterms:created>
  <dc:creator>Microsoft Office User</dc:creator>
</cp:coreProperties>
</file>