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1cwZqle4a3ZPExaRLetN9DqQr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12c9c001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c12c9c001d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4823609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c4823609a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12c9c00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/>
              <a:t>How do we define time, talent, and treasure</a:t>
            </a:r>
            <a:endParaRPr sz="500"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the church? In the wider community?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Time: Research? Making calls? Other contacts? Planning?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Talent: Brainstorming ideas; Identifying needs; Designing plans; Seeking solutions; In-kind donations; others: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Treasure: Pledges; other financial gifts; material goods; others?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you give? How can you help others discern their gifts of time, talent, and treasure?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c12c9c001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12c9c001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c12c9c001d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12c9c001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c12c9c001d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12c9c001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c12c9c001d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2d0a9e2e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c2d0a9e2e1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12c9c001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c12c9c001d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12c9c001d_0_2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Vestry Toolbox</a:t>
            </a:r>
            <a:r>
              <a:rPr lang="en-US"/>
              <a:t> </a:t>
            </a:r>
            <a:endParaRPr/>
          </a:p>
        </p:txBody>
      </p:sp>
      <p:sp>
        <p:nvSpPr>
          <p:cNvPr id="85" name="Google Shape;85;gc12c9c001d_0_27"/>
          <p:cNvSpPr txBox="1"/>
          <p:nvPr>
            <p:ph idx="1" type="body"/>
          </p:nvPr>
        </p:nvSpPr>
        <p:spPr>
          <a:xfrm>
            <a:off x="838200" y="1825625"/>
            <a:ext cx="105156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Leadership as Servanthood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Stewardship as Ministry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Giving of Time, Talent, and Treasure 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Spiritual Gifts and Reimagining Ministries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Transitional Issues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Arial"/>
                <a:ea typeface="Arial"/>
                <a:cs typeface="Arial"/>
                <a:sym typeface="Arial"/>
              </a:rPr>
              <a:t>What’s in your Vestry Toolbox? </a:t>
            </a:r>
            <a:endParaRPr sz="3600"/>
          </a:p>
        </p:txBody>
      </p:sp>
      <p:pic>
        <p:nvPicPr>
          <p:cNvPr id="86" name="Google Shape;86;gc12c9c001d_0_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c12c9c001d_0_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c12c9c001d_0_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c12c9c001d_0_27"/>
          <p:cNvSpPr txBox="1"/>
          <p:nvPr/>
        </p:nvSpPr>
        <p:spPr>
          <a:xfrm>
            <a:off x="1871330" y="203081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Vestry: elected servants </a:t>
            </a:r>
            <a:endParaRPr/>
          </a:p>
        </p:txBody>
      </p:sp>
      <p:sp>
        <p:nvSpPr>
          <p:cNvPr id="95" name="Google Shape;95;p1"/>
          <p:cNvSpPr txBox="1"/>
          <p:nvPr>
            <p:ph idx="1" type="body"/>
          </p:nvPr>
        </p:nvSpPr>
        <p:spPr>
          <a:xfrm>
            <a:off x="838200" y="1946325"/>
            <a:ext cx="105156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Our roots in kingship/governance as servant, protector, preserver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21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Servant-listening: </a:t>
            </a:r>
            <a:endParaRPr/>
          </a:p>
          <a:p>
            <a:pPr indent="-292100" lvl="1" marL="6858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Church as a safe place to explore other perspectives, other narratives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92100" lvl="1" marL="6858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Bridging gifts, passions to local context for ministry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21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Encourage, empower, entrust lay leadership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0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8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871330" y="203081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4823609a4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Stewardship as Ministry </a:t>
            </a:r>
            <a:endParaRPr/>
          </a:p>
        </p:txBody>
      </p:sp>
      <p:sp>
        <p:nvSpPr>
          <p:cNvPr id="105" name="Google Shape;105;gc4823609a4_0_0"/>
          <p:cNvSpPr txBox="1"/>
          <p:nvPr>
            <p:ph idx="1" type="body"/>
          </p:nvPr>
        </p:nvSpPr>
        <p:spPr>
          <a:xfrm>
            <a:off x="838200" y="1825625"/>
            <a:ext cx="105156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Vestry stewards ALL of the resources in the parish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Pledge campaign is part of a bigger picture, not the whole picture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Recommend: Vestry Stewardship Covenant with the parish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Practice new language ---&gt; transform stewardship in the community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gc4823609a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c4823609a4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c4823609a4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c4823609a4_0_0"/>
          <p:cNvSpPr txBox="1"/>
          <p:nvPr/>
        </p:nvSpPr>
        <p:spPr>
          <a:xfrm>
            <a:off x="1871330" y="203081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12c9c001d_0_0"/>
          <p:cNvSpPr txBox="1"/>
          <p:nvPr>
            <p:ph type="title"/>
          </p:nvPr>
        </p:nvSpPr>
        <p:spPr>
          <a:xfrm>
            <a:off x="838200" y="2386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Giving of Time, Talent, Treasure</a:t>
            </a:r>
            <a:r>
              <a:rPr lang="en-US"/>
              <a:t> </a:t>
            </a:r>
            <a:endParaRPr/>
          </a:p>
        </p:txBody>
      </p:sp>
      <p:sp>
        <p:nvSpPr>
          <p:cNvPr id="115" name="Google Shape;115;gc12c9c001d_0_0"/>
          <p:cNvSpPr txBox="1"/>
          <p:nvPr>
            <p:ph idx="1" type="body"/>
          </p:nvPr>
        </p:nvSpPr>
        <p:spPr>
          <a:xfrm>
            <a:off x="838200" y="1825625"/>
            <a:ext cx="105156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Where does this giving happen? 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What are some examples of giving of time, talent, and treasure?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		Example: Beautification of grounds - master gardener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		Example: Artist in congregation created painting in community room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		Example: Creation of Memorial Garden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Why are these important?</a:t>
            </a:r>
            <a:endParaRPr sz="2600"/>
          </a:p>
        </p:txBody>
      </p:sp>
      <p:pic>
        <p:nvPicPr>
          <p:cNvPr id="116" name="Google Shape;116;gc12c9c001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c12c9c001d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c12c9c001d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c12c9c001d_0_0"/>
          <p:cNvSpPr txBox="1"/>
          <p:nvPr/>
        </p:nvSpPr>
        <p:spPr>
          <a:xfrm>
            <a:off x="1871330" y="203081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12c9c001d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Spiritual Gifts</a:t>
            </a:r>
            <a:endParaRPr/>
          </a:p>
        </p:txBody>
      </p:sp>
      <p:sp>
        <p:nvSpPr>
          <p:cNvPr id="125" name="Google Shape;125;gc12c9c001d_0_9"/>
          <p:cNvSpPr txBox="1"/>
          <p:nvPr>
            <p:ph idx="1" type="body"/>
          </p:nvPr>
        </p:nvSpPr>
        <p:spPr>
          <a:xfrm>
            <a:off x="838200" y="1690825"/>
            <a:ext cx="105156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 this moment - discernment is continual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</a:t>
            </a:r>
            <a:r>
              <a:rPr lang="en-US"/>
              <a:t>istening exercise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Connecting spiritual gifts to ministries in the church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Reveals</a:t>
            </a:r>
            <a:r>
              <a:rPr lang="en-US"/>
              <a:t> institutional structures that are or are not working, or are missing</a:t>
            </a:r>
            <a:endParaRPr/>
          </a:p>
        </p:txBody>
      </p:sp>
      <p:pic>
        <p:nvPicPr>
          <p:cNvPr id="126" name="Google Shape;126;gc12c9c001d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c12c9c001d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c12c9c001d_0_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12c9c001d_0_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Reimagining Ministry</a:t>
            </a:r>
            <a:r>
              <a:rPr lang="en-US"/>
              <a:t> </a:t>
            </a:r>
            <a:endParaRPr/>
          </a:p>
        </p:txBody>
      </p:sp>
      <p:sp>
        <p:nvSpPr>
          <p:cNvPr id="134" name="Google Shape;134;gc12c9c001d_0_18"/>
          <p:cNvSpPr txBox="1"/>
          <p:nvPr>
            <p:ph idx="1" type="body"/>
          </p:nvPr>
        </p:nvSpPr>
        <p:spPr>
          <a:xfrm>
            <a:off x="838200" y="1825625"/>
            <a:ext cx="109113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/>
              <a:t>Church ministry: agile and adaptive</a:t>
            </a:r>
            <a:endParaRPr/>
          </a:p>
          <a:p>
            <a:pPr indent="-393700" lvl="1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200"/>
              <a:t>Know your foundation: church by-laws, DioMO canons, TEC canons</a:t>
            </a:r>
            <a:endParaRPr sz="2200"/>
          </a:p>
          <a:p>
            <a:pPr indent="-393700" lvl="1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200"/>
              <a:t>So you can fly</a:t>
            </a:r>
            <a:endParaRPr sz="22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/>
              <a:t>Examples of adaptive ministry during the pandemic</a:t>
            </a:r>
            <a:endParaRPr/>
          </a:p>
          <a:p>
            <a:pPr indent="-3048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2200"/>
              <a:t>Hospitality of Altar Guild redirected to telephone tree for maintaining relationships</a:t>
            </a:r>
            <a:endParaRPr sz="2200"/>
          </a:p>
          <a:p>
            <a:pPr indent="-3048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2200"/>
              <a:t>Flower Guild sending cards with flowers on them, notes of encouragement</a:t>
            </a:r>
            <a:endParaRPr sz="2200"/>
          </a:p>
          <a:p>
            <a:pPr indent="-3048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2200"/>
              <a:t>Story-telling - saints on video</a:t>
            </a:r>
            <a:r>
              <a:rPr lang="en-US" sz="2200"/>
              <a:t> </a:t>
            </a:r>
            <a:endParaRPr sz="2200"/>
          </a:p>
        </p:txBody>
      </p:sp>
      <p:pic>
        <p:nvPicPr>
          <p:cNvPr id="135" name="Google Shape;135;gc12c9c001d_0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c12c9c001d_0_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c12c9c001d_0_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12c9c001d_0_3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Transitional Issues </a:t>
            </a:r>
            <a:endParaRPr/>
          </a:p>
        </p:txBody>
      </p:sp>
      <p:sp>
        <p:nvSpPr>
          <p:cNvPr id="143" name="Google Shape;143;gc12c9c001d_0_36"/>
          <p:cNvSpPr txBox="1"/>
          <p:nvPr>
            <p:ph idx="1" type="body"/>
          </p:nvPr>
        </p:nvSpPr>
        <p:spPr>
          <a:xfrm>
            <a:off x="838200" y="1825625"/>
            <a:ext cx="105156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159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/>
              <a:t>Change can be traumatic</a:t>
            </a:r>
            <a:endParaRPr sz="2600"/>
          </a:p>
          <a:p>
            <a:pPr indent="-2794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Is it overwhelming or hopeful? Why?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2159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Change happens when “...the pain of staying in the current state outweighs the cost of changing.” (Marmon 2017)</a:t>
            </a:r>
            <a:endParaRPr sz="2600"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2159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Planning: What? Why? Who? Benefits? Cost?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  <p:pic>
        <p:nvPicPr>
          <p:cNvPr id="144" name="Google Shape;144;gc12c9c001d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c12c9c001d_0_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c12c9c001d_0_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c12c9c001d_0_36"/>
          <p:cNvSpPr txBox="1"/>
          <p:nvPr/>
        </p:nvSpPr>
        <p:spPr>
          <a:xfrm>
            <a:off x="1871330" y="203081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c2d0a9e2e1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Transitional Issues </a:t>
            </a:r>
            <a:endParaRPr/>
          </a:p>
        </p:txBody>
      </p:sp>
      <p:sp>
        <p:nvSpPr>
          <p:cNvPr id="153" name="Google Shape;153;gc2d0a9e2e1_1_0"/>
          <p:cNvSpPr txBox="1"/>
          <p:nvPr>
            <p:ph idx="1" type="body"/>
          </p:nvPr>
        </p:nvSpPr>
        <p:spPr>
          <a:xfrm>
            <a:off x="838200" y="1825625"/>
            <a:ext cx="105156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 leaders how can you be involved and involve others?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Create a timeline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Reflect and redirect as needed</a:t>
            </a:r>
            <a:endParaRPr/>
          </a:p>
        </p:txBody>
      </p:sp>
      <p:pic>
        <p:nvPicPr>
          <p:cNvPr id="154" name="Google Shape;154;gc2d0a9e2e1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c2d0a9e2e1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c2d0a9e2e1_1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c2d0a9e2e1_1_0"/>
          <p:cNvSpPr txBox="1"/>
          <p:nvPr/>
        </p:nvSpPr>
        <p:spPr>
          <a:xfrm>
            <a:off x="1871330" y="203081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12c9c001d_0_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What’s in your Vestry Toolbox?</a:t>
            </a:r>
            <a:endParaRPr/>
          </a:p>
        </p:txBody>
      </p:sp>
      <p:sp>
        <p:nvSpPr>
          <p:cNvPr id="163" name="Google Shape;163;gc12c9c001d_0_45"/>
          <p:cNvSpPr txBox="1"/>
          <p:nvPr>
            <p:ph idx="1" type="body"/>
          </p:nvPr>
        </p:nvSpPr>
        <p:spPr>
          <a:xfrm>
            <a:off x="1002800" y="1614800"/>
            <a:ext cx="9252300" cy="33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-41068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100"/>
              <a:t>Suggested Prayers, Reading, Resources for Vestry use</a:t>
            </a:r>
            <a:endParaRPr sz="31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-41068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100"/>
              <a:t>A How-To for Bible Study: Lectio Divina</a:t>
            </a:r>
            <a:endParaRPr sz="31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-41068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100"/>
              <a:t>A Sample Vestry Agenda</a:t>
            </a:r>
            <a:endParaRPr sz="31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-41068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100"/>
              <a:t>A Sample Vestry Orientation</a:t>
            </a:r>
            <a:endParaRPr sz="31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-41068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100"/>
              <a:t>Roles: Lay &amp; Ordained ministry </a:t>
            </a:r>
            <a:endParaRPr sz="2900"/>
          </a:p>
        </p:txBody>
      </p:sp>
      <p:pic>
        <p:nvPicPr>
          <p:cNvPr id="164" name="Google Shape;164;gc12c9c001d_0_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5126419"/>
            <a:ext cx="10515603" cy="103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c12c9c001d_0_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27851" y="5411222"/>
            <a:ext cx="3351959" cy="673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c12c9c001d_0_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86382" y="388734"/>
            <a:ext cx="176741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c12c9c001d_0_45"/>
          <p:cNvSpPr txBox="1"/>
          <p:nvPr/>
        </p:nvSpPr>
        <p:spPr>
          <a:xfrm>
            <a:off x="1871330" y="203081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2021-02-15T17:30:02Z</dcterms:created>
  <dc:creator>Microsoft Office User</dc:creator>
</cp:coreProperties>
</file>