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3"/>
  </p:normalViewPr>
  <p:slideViewPr>
    <p:cSldViewPr snapToGrid="0" snapToObjects="1">
      <p:cViewPr varScale="1">
        <p:scale>
          <a:sx n="119" d="100"/>
          <a:sy n="119" d="100"/>
        </p:scale>
        <p:origin x="21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80E05-954B-D64F-868E-1D636D5AE7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2D8EFB-AC4C-2843-900B-F042F39DB9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8C4F4A-3621-AC4B-A584-ED2AD41AD471}"/>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5" name="Footer Placeholder 4">
            <a:extLst>
              <a:ext uri="{FF2B5EF4-FFF2-40B4-BE49-F238E27FC236}">
                <a16:creationId xmlns:a16="http://schemas.microsoft.com/office/drawing/2014/main" id="{06F41D9E-66F7-F844-BC0B-1422A67DFF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65722C-DEC0-9646-AF0E-DE57269FE9BC}"/>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1822594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B18CE-1231-6B4B-B6DE-443585A19F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162EE7-5B3B-E049-B5D3-BCBE07D53B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AD88D6-FE4E-1840-B5F4-57A214CCB5D6}"/>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5" name="Footer Placeholder 4">
            <a:extLst>
              <a:ext uri="{FF2B5EF4-FFF2-40B4-BE49-F238E27FC236}">
                <a16:creationId xmlns:a16="http://schemas.microsoft.com/office/drawing/2014/main" id="{C7A6B328-2EA3-F246-9FCD-420EAB04AA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B8F926-3FD4-9346-B400-13B45D932E5C}"/>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199758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D98BE-35E9-9B4B-83CE-2187D78C0F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37763D-195B-1345-8705-0CE044E0E6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C897DA-BF41-3B49-90B9-84D8469580F0}"/>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5" name="Footer Placeholder 4">
            <a:extLst>
              <a:ext uri="{FF2B5EF4-FFF2-40B4-BE49-F238E27FC236}">
                <a16:creationId xmlns:a16="http://schemas.microsoft.com/office/drawing/2014/main" id="{66712040-D043-1843-AAA5-E82304E55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DFEEDE-D480-0E43-9804-2E58DF232DFE}"/>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1050927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938E2-AFDA-084E-93FB-F3A6B8892A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991A02-0BD5-134B-AEFE-143AC7B0F0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FE8B6A-2931-0F49-A781-3F3C58423B37}"/>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5" name="Footer Placeholder 4">
            <a:extLst>
              <a:ext uri="{FF2B5EF4-FFF2-40B4-BE49-F238E27FC236}">
                <a16:creationId xmlns:a16="http://schemas.microsoft.com/office/drawing/2014/main" id="{B2C234BD-3965-3742-A288-63BE0F5CDE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FBADB4-664A-AE40-A352-FCB9ACBEDE12}"/>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552195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72A7E-9088-8C4B-B04B-ABA20E4E38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9CE079-4B9A-0842-97E9-6B5E49A76F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B6263C-7E16-6C49-AF1E-856116737A1F}"/>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5" name="Footer Placeholder 4">
            <a:extLst>
              <a:ext uri="{FF2B5EF4-FFF2-40B4-BE49-F238E27FC236}">
                <a16:creationId xmlns:a16="http://schemas.microsoft.com/office/drawing/2014/main" id="{42D2DE5D-A321-EA46-BAD9-F9897C6AB6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37AA6-99A4-024E-8F41-A6505057C06D}"/>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343098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AA680-EDE0-8547-8767-4BC0CEB10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72CF7B-4B94-AC4C-9F12-E901DFFBD4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3ABA10-5851-0D45-9BF2-43A65501BF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6D4914-732E-9B49-8A51-E3835F332A0E}"/>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6" name="Footer Placeholder 5">
            <a:extLst>
              <a:ext uri="{FF2B5EF4-FFF2-40B4-BE49-F238E27FC236}">
                <a16:creationId xmlns:a16="http://schemas.microsoft.com/office/drawing/2014/main" id="{A74B2605-55CD-D341-AC74-3DF567B5E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9A430B-DC21-B141-A967-6D9BD3585FDD}"/>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1422033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7E3F-4BA1-3B4D-AB6C-5B1C99581A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41788B-5401-7448-9057-EEC21C4E6B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FE6E1C-6F7E-8246-B0FF-FF9E644B55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582A19-C0E6-E045-9D35-80EBA3674A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BBF871-4159-1945-B268-959E693D60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CF51AD-CF81-8E49-89E7-CAB06133B4D5}"/>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8" name="Footer Placeholder 7">
            <a:extLst>
              <a:ext uri="{FF2B5EF4-FFF2-40B4-BE49-F238E27FC236}">
                <a16:creationId xmlns:a16="http://schemas.microsoft.com/office/drawing/2014/main" id="{AD67EF40-600D-4C44-8B41-3319081CB2B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55B9AA-A3B0-0948-A26D-CF7F3428DE43}"/>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101236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A1A43-9148-784F-BE40-03C9416B94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BEFF39-51E4-3349-8590-224D9D20F7B0}"/>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4" name="Footer Placeholder 3">
            <a:extLst>
              <a:ext uri="{FF2B5EF4-FFF2-40B4-BE49-F238E27FC236}">
                <a16:creationId xmlns:a16="http://schemas.microsoft.com/office/drawing/2014/main" id="{26038910-6FD2-C749-AB21-50297A2021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1380F0-8F3B-0649-98F5-88E34FA645BC}"/>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3913796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D28E72-AC24-1A4A-8B8C-AAC1D081DEAD}"/>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3" name="Footer Placeholder 2">
            <a:extLst>
              <a:ext uri="{FF2B5EF4-FFF2-40B4-BE49-F238E27FC236}">
                <a16:creationId xmlns:a16="http://schemas.microsoft.com/office/drawing/2014/main" id="{E3BE9519-CE93-EF41-B0AA-9FEEFCA93E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97D702-E9B8-B648-8FF9-0C275F7AFF37}"/>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2433073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E645-D774-9F49-A521-749B6D9D81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D80F5F-CB86-CF46-9E1B-4AB1445BA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3C2EDD-EEA7-234B-A50D-40318D90A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F527DF-2632-8946-9D26-A6E001C3C57D}"/>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6" name="Footer Placeholder 5">
            <a:extLst>
              <a:ext uri="{FF2B5EF4-FFF2-40B4-BE49-F238E27FC236}">
                <a16:creationId xmlns:a16="http://schemas.microsoft.com/office/drawing/2014/main" id="{06A57753-844F-BA41-8B84-A1DD7691C9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9BD094-1CC6-6C40-BD7B-E14793CBC0E6}"/>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4242838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20849-2BE6-ED49-9D8D-F1C29C984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2CC011-CE23-6147-AEEB-CCB111C1B5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6AFE01-F41A-464C-8B1A-8A75D2EE89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9E325C-770B-894A-A21E-457C4EC72B55}"/>
              </a:ext>
            </a:extLst>
          </p:cNvPr>
          <p:cNvSpPr>
            <a:spLocks noGrp="1"/>
          </p:cNvSpPr>
          <p:nvPr>
            <p:ph type="dt" sz="half" idx="10"/>
          </p:nvPr>
        </p:nvSpPr>
        <p:spPr/>
        <p:txBody>
          <a:bodyPr/>
          <a:lstStyle/>
          <a:p>
            <a:fld id="{8878109E-4222-6641-B526-C94AD28643BA}" type="datetimeFigureOut">
              <a:rPr lang="en-US" smtClean="0"/>
              <a:t>3/4/21</a:t>
            </a:fld>
            <a:endParaRPr lang="en-US"/>
          </a:p>
        </p:txBody>
      </p:sp>
      <p:sp>
        <p:nvSpPr>
          <p:cNvPr id="6" name="Footer Placeholder 5">
            <a:extLst>
              <a:ext uri="{FF2B5EF4-FFF2-40B4-BE49-F238E27FC236}">
                <a16:creationId xmlns:a16="http://schemas.microsoft.com/office/drawing/2014/main" id="{43815D25-A2BC-3949-8E4E-AB530F058B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AA9B48-1D5F-3A45-A371-2B1B1AD77046}"/>
              </a:ext>
            </a:extLst>
          </p:cNvPr>
          <p:cNvSpPr>
            <a:spLocks noGrp="1"/>
          </p:cNvSpPr>
          <p:nvPr>
            <p:ph type="sldNum" sz="quarter" idx="12"/>
          </p:nvPr>
        </p:nvSpPr>
        <p:spPr/>
        <p:txBody>
          <a:bodyPr/>
          <a:lstStyle/>
          <a:p>
            <a:fld id="{EDFBCD1C-88B2-234A-BABC-2F010420ADA3}" type="slidenum">
              <a:rPr lang="en-US" smtClean="0"/>
              <a:t>‹#›</a:t>
            </a:fld>
            <a:endParaRPr lang="en-US"/>
          </a:p>
        </p:txBody>
      </p:sp>
    </p:spTree>
    <p:extLst>
      <p:ext uri="{BB962C8B-B14F-4D97-AF65-F5344CB8AC3E}">
        <p14:creationId xmlns:p14="http://schemas.microsoft.com/office/powerpoint/2010/main" val="2190094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003744-6437-2B4A-BF8A-7B0B9F077E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AE3E4E-A8A4-AC40-8E2A-521CB7BCB0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A94579-FF5C-A043-B886-428A9C1FA0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8109E-4222-6641-B526-C94AD28643BA}" type="datetimeFigureOut">
              <a:rPr lang="en-US" smtClean="0"/>
              <a:t>3/4/21</a:t>
            </a:fld>
            <a:endParaRPr lang="en-US"/>
          </a:p>
        </p:txBody>
      </p:sp>
      <p:sp>
        <p:nvSpPr>
          <p:cNvPr id="5" name="Footer Placeholder 4">
            <a:extLst>
              <a:ext uri="{FF2B5EF4-FFF2-40B4-BE49-F238E27FC236}">
                <a16:creationId xmlns:a16="http://schemas.microsoft.com/office/drawing/2014/main" id="{EB4187E4-131D-7947-8E82-BB5210E6C1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647670-6D03-964A-94DB-730DBFE73C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BCD1C-88B2-234A-BABC-2F010420ADA3}" type="slidenum">
              <a:rPr lang="en-US" smtClean="0"/>
              <a:t>‹#›</a:t>
            </a:fld>
            <a:endParaRPr lang="en-US"/>
          </a:p>
        </p:txBody>
      </p:sp>
    </p:spTree>
    <p:extLst>
      <p:ext uri="{BB962C8B-B14F-4D97-AF65-F5344CB8AC3E}">
        <p14:creationId xmlns:p14="http://schemas.microsoft.com/office/powerpoint/2010/main" val="3672884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a:xfrm>
            <a:off x="838200" y="365126"/>
            <a:ext cx="10515600" cy="1199306"/>
          </a:xfrm>
        </p:spPr>
        <p:txBody>
          <a:bodyPr>
            <a:normAutofit fontScale="90000"/>
          </a:bodyPr>
          <a:lstStyle/>
          <a:p>
            <a:r>
              <a:rPr lang="en-US" dirty="0"/>
              <a:t>Transition as Opportunity</a:t>
            </a:r>
            <a:br>
              <a:rPr lang="en-US" dirty="0"/>
            </a:br>
            <a:r>
              <a:rPr lang="en-US" dirty="0"/>
              <a:t> </a:t>
            </a:r>
            <a:r>
              <a:rPr lang="en-US" sz="2800" dirty="0"/>
              <a:t>8 Recommendations for Church Leaders </a:t>
            </a:r>
            <a:r>
              <a:rPr lang="en-US" sz="2000" dirty="0"/>
              <a:t>by Nancy </a:t>
            </a:r>
            <a:r>
              <a:rPr lang="en-US" sz="2000" dirty="0" err="1"/>
              <a:t>Davidge</a:t>
            </a:r>
            <a:r>
              <a:rPr lang="en-US" sz="2000" dirty="0"/>
              <a:t> &amp; Susan Elliott</a:t>
            </a:r>
            <a:endParaRPr lang="en-US" dirty="0"/>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825625"/>
            <a:ext cx="10515600" cy="3324403"/>
          </a:xfrm>
        </p:spPr>
        <p:txBody>
          <a:bodyPr/>
          <a:lstStyle/>
          <a:p>
            <a:pPr marL="0" indent="0">
              <a:buNone/>
            </a:pPr>
            <a:endParaRPr lang="en-US" dirty="0">
              <a:solidFill>
                <a:srgbClr val="FF0000"/>
              </a:solidFill>
            </a:endParaRPr>
          </a:p>
          <a:p>
            <a:pPr marL="0" indent="0">
              <a:buNone/>
            </a:pPr>
            <a:r>
              <a:rPr lang="en-US" dirty="0">
                <a:solidFill>
                  <a:srgbClr val="FF0000"/>
                </a:solidFill>
              </a:rPr>
              <a:t>Transition periods disrupt the status quo, creating opportunities for congregations and leaders to reflect deeply and prayerfully on who they are, what they have been in the past and where God is leading them.</a:t>
            </a:r>
            <a:endParaRPr lang="en-US" dirty="0"/>
          </a:p>
          <a:p>
            <a:pPr marL="0" indent="0">
              <a:buNone/>
            </a:pPr>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pic>
        <p:nvPicPr>
          <p:cNvPr id="20" name="Picture 19">
            <a:extLst>
              <a:ext uri="{FF2B5EF4-FFF2-40B4-BE49-F238E27FC236}">
                <a16:creationId xmlns:a16="http://schemas.microsoft.com/office/drawing/2014/main" id="{E889999E-AAEB-994D-A989-B11DFD8E8FCF}"/>
              </a:ext>
            </a:extLst>
          </p:cNvPr>
          <p:cNvPicPr>
            <a:picLocks noChangeAspect="1"/>
          </p:cNvPicPr>
          <p:nvPr/>
        </p:nvPicPr>
        <p:blipFill>
          <a:blip r:embed="rId4">
            <a:clrChange>
              <a:clrFrom>
                <a:srgbClr val="EFEFEF"/>
              </a:clrFrom>
              <a:clrTo>
                <a:srgbClr val="EFEFEF">
                  <a:alpha val="0"/>
                </a:srgbClr>
              </a:clrTo>
            </a:clrChange>
            <a:alphaModFix/>
          </a:blip>
          <a:stretch>
            <a:fillRect/>
          </a:stretch>
        </p:blipFill>
        <p:spPr>
          <a:xfrm>
            <a:off x="9586382" y="388734"/>
            <a:ext cx="1767418" cy="1325563"/>
          </a:xfrm>
          <a:prstGeom prst="rect">
            <a:avLst/>
          </a:prstGeom>
          <a:noFill/>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63388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a:xfrm>
            <a:off x="838200" y="365126"/>
            <a:ext cx="10515600" cy="1199306"/>
          </a:xfrm>
        </p:spPr>
        <p:txBody>
          <a:bodyPr>
            <a:normAutofit fontScale="90000"/>
          </a:bodyPr>
          <a:lstStyle/>
          <a:p>
            <a:br>
              <a:rPr lang="en-US" dirty="0"/>
            </a:br>
            <a:r>
              <a:rPr lang="en-US" dirty="0"/>
              <a:t>Vestry Transition Focus</a:t>
            </a:r>
            <a:br>
              <a:rPr lang="en-US" dirty="0"/>
            </a:br>
            <a:r>
              <a:rPr lang="en-US" dirty="0"/>
              <a:t> </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825625"/>
            <a:ext cx="10515600" cy="3324403"/>
          </a:xfrm>
        </p:spPr>
        <p:txBody>
          <a:bodyPr/>
          <a:lstStyle/>
          <a:p>
            <a:pPr marL="0" indent="0">
              <a:buNone/>
            </a:pPr>
            <a:endParaRPr lang="en-US" dirty="0">
              <a:solidFill>
                <a:srgbClr val="FF0000"/>
              </a:solidFill>
            </a:endParaRPr>
          </a:p>
          <a:p>
            <a:r>
              <a:rPr lang="en-US" dirty="0">
                <a:solidFill>
                  <a:srgbClr val="FF0000"/>
                </a:solidFill>
              </a:rPr>
              <a:t>Focus on mission and vision</a:t>
            </a:r>
          </a:p>
          <a:p>
            <a:r>
              <a:rPr lang="en-US" dirty="0">
                <a:solidFill>
                  <a:srgbClr val="FF0000"/>
                </a:solidFill>
              </a:rPr>
              <a:t>What is Jesus calling your church to be?</a:t>
            </a:r>
          </a:p>
          <a:p>
            <a:r>
              <a:rPr lang="en-US" dirty="0">
                <a:solidFill>
                  <a:srgbClr val="FF0000"/>
                </a:solidFill>
              </a:rPr>
              <a:t>Reduce congregational anxiety in transitional times</a:t>
            </a:r>
          </a:p>
          <a:p>
            <a:pPr marL="0" indent="0">
              <a:buNone/>
            </a:pPr>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pic>
        <p:nvPicPr>
          <p:cNvPr id="20" name="Picture 19">
            <a:extLst>
              <a:ext uri="{FF2B5EF4-FFF2-40B4-BE49-F238E27FC236}">
                <a16:creationId xmlns:a16="http://schemas.microsoft.com/office/drawing/2014/main" id="{E889999E-AAEB-994D-A989-B11DFD8E8FCF}"/>
              </a:ext>
            </a:extLst>
          </p:cNvPr>
          <p:cNvPicPr>
            <a:picLocks noChangeAspect="1"/>
          </p:cNvPicPr>
          <p:nvPr/>
        </p:nvPicPr>
        <p:blipFill>
          <a:blip r:embed="rId4">
            <a:clrChange>
              <a:clrFrom>
                <a:srgbClr val="EFEFEF"/>
              </a:clrFrom>
              <a:clrTo>
                <a:srgbClr val="EFEFEF">
                  <a:alpha val="0"/>
                </a:srgbClr>
              </a:clrTo>
            </a:clrChange>
            <a:alphaModFix/>
          </a:blip>
          <a:stretch>
            <a:fillRect/>
          </a:stretch>
        </p:blipFill>
        <p:spPr>
          <a:xfrm>
            <a:off x="9586382" y="388734"/>
            <a:ext cx="1767418" cy="1325563"/>
          </a:xfrm>
          <a:prstGeom prst="rect">
            <a:avLst/>
          </a:prstGeom>
          <a:noFill/>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692493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a:xfrm>
            <a:off x="838200" y="365126"/>
            <a:ext cx="10515600" cy="1199306"/>
          </a:xfrm>
        </p:spPr>
        <p:txBody>
          <a:bodyPr>
            <a:normAutofit fontScale="90000"/>
          </a:bodyPr>
          <a:lstStyle/>
          <a:p>
            <a:br>
              <a:rPr lang="en-US" dirty="0"/>
            </a:br>
            <a:r>
              <a:rPr lang="en-US" dirty="0"/>
              <a:t>Eight Recommendations</a:t>
            </a:r>
            <a:br>
              <a:rPr lang="en-US" dirty="0"/>
            </a:br>
            <a:r>
              <a:rPr lang="en-US" dirty="0"/>
              <a:t> </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825625"/>
            <a:ext cx="10515600" cy="3324403"/>
          </a:xfrm>
        </p:spPr>
        <p:txBody>
          <a:bodyPr>
            <a:normAutofit fontScale="92500" lnSpcReduction="10000"/>
          </a:bodyPr>
          <a:lstStyle/>
          <a:p>
            <a:pPr marL="0" indent="0">
              <a:buNone/>
            </a:pPr>
            <a:r>
              <a:rPr lang="en-US" dirty="0">
                <a:solidFill>
                  <a:srgbClr val="FF0000"/>
                </a:solidFill>
              </a:rPr>
              <a:t>1. Recommit to vestry and congregational norms and covenants.  Working well together is even more important in times of transition.</a:t>
            </a:r>
          </a:p>
          <a:p>
            <a:pPr marL="0" indent="0">
              <a:buNone/>
            </a:pPr>
            <a:r>
              <a:rPr lang="en-US" dirty="0">
                <a:solidFill>
                  <a:srgbClr val="FF0000"/>
                </a:solidFill>
              </a:rPr>
              <a:t>2. Keep prayer, Bible study, and discernment at the top of your vestry agenda.</a:t>
            </a:r>
          </a:p>
          <a:p>
            <a:pPr marL="0" indent="0">
              <a:buNone/>
            </a:pPr>
            <a:r>
              <a:rPr lang="en-US" dirty="0">
                <a:solidFill>
                  <a:srgbClr val="FF0000"/>
                </a:solidFill>
              </a:rPr>
              <a:t>3. Monitor your own feelings and emotions. Make friends with them. Trust in what Teilhard de Chardin called, “the slow work of God.”</a:t>
            </a:r>
          </a:p>
          <a:p>
            <a:pPr marL="0" indent="0">
              <a:buNone/>
            </a:pPr>
            <a:r>
              <a:rPr lang="en-US" dirty="0">
                <a:solidFill>
                  <a:srgbClr val="FF0000"/>
                </a:solidFill>
              </a:rPr>
              <a:t>4. Be a non-anxious listener. People need to share their feelings and concerns with their church leadership.  Listen first and foremost to understand. </a:t>
            </a:r>
          </a:p>
          <a:p>
            <a:pPr marL="0" indent="0">
              <a:buNone/>
            </a:pPr>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pic>
        <p:nvPicPr>
          <p:cNvPr id="20" name="Picture 19">
            <a:extLst>
              <a:ext uri="{FF2B5EF4-FFF2-40B4-BE49-F238E27FC236}">
                <a16:creationId xmlns:a16="http://schemas.microsoft.com/office/drawing/2014/main" id="{E889999E-AAEB-994D-A989-B11DFD8E8FCF}"/>
              </a:ext>
            </a:extLst>
          </p:cNvPr>
          <p:cNvPicPr>
            <a:picLocks noChangeAspect="1"/>
          </p:cNvPicPr>
          <p:nvPr/>
        </p:nvPicPr>
        <p:blipFill>
          <a:blip r:embed="rId4">
            <a:clrChange>
              <a:clrFrom>
                <a:srgbClr val="EFEFEF"/>
              </a:clrFrom>
              <a:clrTo>
                <a:srgbClr val="EFEFEF">
                  <a:alpha val="0"/>
                </a:srgbClr>
              </a:clrTo>
            </a:clrChange>
            <a:alphaModFix/>
          </a:blip>
          <a:stretch>
            <a:fillRect/>
          </a:stretch>
        </p:blipFill>
        <p:spPr>
          <a:xfrm>
            <a:off x="9586382" y="388734"/>
            <a:ext cx="1767418" cy="1325563"/>
          </a:xfrm>
          <a:prstGeom prst="rect">
            <a:avLst/>
          </a:prstGeom>
          <a:noFill/>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907316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a:xfrm>
            <a:off x="838200" y="365126"/>
            <a:ext cx="10515600" cy="1199306"/>
          </a:xfrm>
        </p:spPr>
        <p:txBody>
          <a:bodyPr>
            <a:normAutofit fontScale="90000"/>
          </a:bodyPr>
          <a:lstStyle/>
          <a:p>
            <a:br>
              <a:rPr lang="en-US" dirty="0"/>
            </a:br>
            <a:r>
              <a:rPr lang="en-US" dirty="0"/>
              <a:t>Eight Recommendations, continued</a:t>
            </a:r>
            <a:br>
              <a:rPr lang="en-US" dirty="0"/>
            </a:br>
            <a:r>
              <a:rPr lang="en-US" dirty="0"/>
              <a:t> </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825625"/>
            <a:ext cx="10515600" cy="3324403"/>
          </a:xfrm>
        </p:spPr>
        <p:txBody>
          <a:bodyPr>
            <a:normAutofit lnSpcReduction="10000"/>
          </a:bodyPr>
          <a:lstStyle/>
          <a:p>
            <a:pPr marL="0" indent="0">
              <a:buNone/>
            </a:pPr>
            <a:r>
              <a:rPr lang="en-US" dirty="0">
                <a:solidFill>
                  <a:srgbClr val="FF0000"/>
                </a:solidFill>
              </a:rPr>
              <a:t>5. Trust the process you are in, trust others, trust God. Easier said than done, but do your best.  </a:t>
            </a:r>
          </a:p>
          <a:p>
            <a:pPr marL="0" indent="0">
              <a:buNone/>
            </a:pPr>
            <a:r>
              <a:rPr lang="en-US" dirty="0"/>
              <a:t>“Be strong and courageous, and do the work. Do not be afraid or discouraged, for the </a:t>
            </a:r>
            <a:r>
              <a:rPr lang="en-US" cap="small" dirty="0"/>
              <a:t>Lord</a:t>
            </a:r>
            <a:r>
              <a:rPr lang="en-US" dirty="0"/>
              <a:t> God, my God, is with you. He will not fail you or forsake you until all the work for the service of the temple of the </a:t>
            </a:r>
            <a:r>
              <a:rPr lang="en-US" cap="small" dirty="0"/>
              <a:t>Lord</a:t>
            </a:r>
            <a:r>
              <a:rPr lang="en-US" dirty="0"/>
              <a:t> is finished.”  1 Chronicles 28:20</a:t>
            </a:r>
          </a:p>
          <a:p>
            <a:pPr marL="0" indent="0">
              <a:buNone/>
            </a:pPr>
            <a:endParaRPr lang="en-US" dirty="0">
              <a:solidFill>
                <a:srgbClr val="FF0000"/>
              </a:solidFill>
            </a:endParaRPr>
          </a:p>
          <a:p>
            <a:pPr marL="0" indent="0">
              <a:buNone/>
            </a:pPr>
            <a:r>
              <a:rPr lang="en-US" dirty="0">
                <a:solidFill>
                  <a:srgbClr val="FF0000"/>
                </a:solidFill>
              </a:rPr>
              <a:t>6. Be proactive and collaborative in engaging any issue that may arise.</a:t>
            </a:r>
          </a:p>
          <a:p>
            <a:pPr marL="0" indent="0">
              <a:buNone/>
            </a:pPr>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pic>
        <p:nvPicPr>
          <p:cNvPr id="20" name="Picture 19">
            <a:extLst>
              <a:ext uri="{FF2B5EF4-FFF2-40B4-BE49-F238E27FC236}">
                <a16:creationId xmlns:a16="http://schemas.microsoft.com/office/drawing/2014/main" id="{E889999E-AAEB-994D-A989-B11DFD8E8FCF}"/>
              </a:ext>
            </a:extLst>
          </p:cNvPr>
          <p:cNvPicPr>
            <a:picLocks noChangeAspect="1"/>
          </p:cNvPicPr>
          <p:nvPr/>
        </p:nvPicPr>
        <p:blipFill>
          <a:blip r:embed="rId4">
            <a:clrChange>
              <a:clrFrom>
                <a:srgbClr val="EFEFEF"/>
              </a:clrFrom>
              <a:clrTo>
                <a:srgbClr val="EFEFEF">
                  <a:alpha val="0"/>
                </a:srgbClr>
              </a:clrTo>
            </a:clrChange>
            <a:alphaModFix/>
          </a:blip>
          <a:stretch>
            <a:fillRect/>
          </a:stretch>
        </p:blipFill>
        <p:spPr>
          <a:xfrm>
            <a:off x="9586382" y="388734"/>
            <a:ext cx="1767418" cy="1325563"/>
          </a:xfrm>
          <a:prstGeom prst="rect">
            <a:avLst/>
          </a:prstGeom>
          <a:noFill/>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02392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a:xfrm>
            <a:off x="838200" y="365126"/>
            <a:ext cx="10515600" cy="1199306"/>
          </a:xfrm>
        </p:spPr>
        <p:txBody>
          <a:bodyPr>
            <a:normAutofit fontScale="90000"/>
          </a:bodyPr>
          <a:lstStyle/>
          <a:p>
            <a:br>
              <a:rPr lang="en-US" dirty="0"/>
            </a:br>
            <a:r>
              <a:rPr lang="en-US" dirty="0"/>
              <a:t>Eight Recommendations, continued</a:t>
            </a:r>
            <a:br>
              <a:rPr lang="en-US" dirty="0"/>
            </a:br>
            <a:r>
              <a:rPr lang="en-US" dirty="0"/>
              <a:t> </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825625"/>
            <a:ext cx="10515600" cy="3324403"/>
          </a:xfrm>
        </p:spPr>
        <p:txBody>
          <a:bodyPr>
            <a:normAutofit fontScale="85000" lnSpcReduction="10000"/>
          </a:bodyPr>
          <a:lstStyle/>
          <a:p>
            <a:pPr marL="0" indent="0">
              <a:buNone/>
            </a:pPr>
            <a:r>
              <a:rPr lang="en-US" dirty="0">
                <a:solidFill>
                  <a:srgbClr val="FF0000"/>
                </a:solidFill>
              </a:rPr>
              <a:t>7. During a clergy transition, be mindful of who is designated as the congregation’s ecclesial authority and come to a shared understanding of the roles and responsibilities of each, honoring the boundaries of each other’s authority.</a:t>
            </a:r>
          </a:p>
          <a:p>
            <a:pPr marL="0" indent="0">
              <a:buNone/>
            </a:pPr>
            <a:endParaRPr lang="en-US" dirty="0">
              <a:solidFill>
                <a:srgbClr val="FF0000"/>
              </a:solidFill>
            </a:endParaRPr>
          </a:p>
          <a:p>
            <a:pPr marL="0" indent="0">
              <a:buNone/>
            </a:pPr>
            <a:r>
              <a:rPr lang="en-US" dirty="0">
                <a:solidFill>
                  <a:srgbClr val="FF0000"/>
                </a:solidFill>
              </a:rPr>
              <a:t>8. Communicate, communicate, communicate. Even when there is little actual news, the faith community needs to hear that the process to find new clergy leadership is moving forward and that their life and mission are in good hands.</a:t>
            </a:r>
          </a:p>
          <a:p>
            <a:pPr marL="0" indent="0">
              <a:buNone/>
            </a:pPr>
            <a:r>
              <a:rPr lang="en-US" sz="2400" dirty="0">
                <a:solidFill>
                  <a:schemeClr val="accent1"/>
                </a:solidFill>
              </a:rPr>
              <a:t>Excerpted from the 2015 revision of </a:t>
            </a:r>
            <a:r>
              <a:rPr lang="en-US" sz="2400" i="1" dirty="0">
                <a:solidFill>
                  <a:schemeClr val="accent1"/>
                </a:solidFill>
              </a:rPr>
              <a:t>The Vestry Resource Guide, </a:t>
            </a:r>
            <a:r>
              <a:rPr lang="en-US" sz="2400" dirty="0">
                <a:solidFill>
                  <a:schemeClr val="accent1"/>
                </a:solidFill>
              </a:rPr>
              <a:t>produced by the Episcopal Church Foundation, available June 2015 at </a:t>
            </a:r>
            <a:r>
              <a:rPr lang="en-US" sz="2400" dirty="0" err="1">
                <a:solidFill>
                  <a:schemeClr val="accent1"/>
                </a:solidFill>
              </a:rPr>
              <a:t>forwardmovement.org</a:t>
            </a:r>
            <a:r>
              <a:rPr lang="en-US" sz="2400" dirty="0">
                <a:solidFill>
                  <a:schemeClr val="accent1"/>
                </a:solidFill>
              </a:rPr>
              <a:t>.  As printed in Trinity News Spring 2015 Vol. 63 #1</a:t>
            </a:r>
            <a:endParaRPr lang="en-US" sz="2400" dirty="0">
              <a:solidFill>
                <a:schemeClr val="accent1">
                  <a:lumMod val="20000"/>
                  <a:lumOff val="80000"/>
                </a:schemeClr>
              </a:solidFill>
            </a:endParaRPr>
          </a:p>
          <a:p>
            <a:pPr marL="0" indent="0">
              <a:buNone/>
            </a:pPr>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pic>
        <p:nvPicPr>
          <p:cNvPr id="20" name="Picture 19">
            <a:extLst>
              <a:ext uri="{FF2B5EF4-FFF2-40B4-BE49-F238E27FC236}">
                <a16:creationId xmlns:a16="http://schemas.microsoft.com/office/drawing/2014/main" id="{E889999E-AAEB-994D-A989-B11DFD8E8FCF}"/>
              </a:ext>
            </a:extLst>
          </p:cNvPr>
          <p:cNvPicPr>
            <a:picLocks noChangeAspect="1"/>
          </p:cNvPicPr>
          <p:nvPr/>
        </p:nvPicPr>
        <p:blipFill>
          <a:blip r:embed="rId4">
            <a:clrChange>
              <a:clrFrom>
                <a:srgbClr val="EFEFEF"/>
              </a:clrFrom>
              <a:clrTo>
                <a:srgbClr val="EFEFEF">
                  <a:alpha val="0"/>
                </a:srgbClr>
              </a:clrTo>
            </a:clrChange>
            <a:alphaModFix/>
          </a:blip>
          <a:stretch>
            <a:fillRect/>
          </a:stretch>
        </p:blipFill>
        <p:spPr>
          <a:xfrm>
            <a:off x="9586382" y="388734"/>
            <a:ext cx="1767418" cy="1325563"/>
          </a:xfrm>
          <a:prstGeom prst="rect">
            <a:avLst/>
          </a:prstGeom>
          <a:noFill/>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370799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413</Words>
  <Application>Microsoft Macintosh PowerPoint</Application>
  <PresentationFormat>Widescreen</PresentationFormat>
  <Paragraphs>23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Transition as Opportunity  8 Recommendations for Church Leaders by Nancy Davidge &amp; Susan Elliott</vt:lpstr>
      <vt:lpstr> Vestry Transition Focus  </vt:lpstr>
      <vt:lpstr> Eight Recommendations  </vt:lpstr>
      <vt:lpstr> Eight Recommendations, continued  </vt:lpstr>
      <vt:lpstr> Eight Recommendations, continued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c:title>
  <dc:creator>Microsoft Office User</dc:creator>
  <cp:lastModifiedBy>Microsoft Office User</cp:lastModifiedBy>
  <cp:revision>5</cp:revision>
  <dcterms:created xsi:type="dcterms:W3CDTF">2021-02-15T17:30:02Z</dcterms:created>
  <dcterms:modified xsi:type="dcterms:W3CDTF">2021-03-04T19:04:50Z</dcterms:modified>
</cp:coreProperties>
</file>