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9144000"/>
  <p:notesSz cx="6858000" cy="9144000"/>
  <p:embeddedFontLst>
    <p:embeddedFont>
      <p:font typeface="Roboto"/>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http://customooxmlschemas.google.com/">
      <go:slidesCustomData xmlns:go="http://customooxmlschemas.google.com/" r:id="rId24" roundtripDataSignature="AMtx7mjS6HLUXudKJ60q5rlxU1+KYxQl1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regular.fntdata"/><Relationship Id="rId11" Type="http://schemas.openxmlformats.org/officeDocument/2006/relationships/slide" Target="slides/slide6.xml"/><Relationship Id="rId22" Type="http://schemas.openxmlformats.org/officeDocument/2006/relationships/font" Target="fonts/Roboto-italic.fntdata"/><Relationship Id="rId10" Type="http://schemas.openxmlformats.org/officeDocument/2006/relationships/slide" Target="slides/slide5.xml"/><Relationship Id="rId21" Type="http://schemas.openxmlformats.org/officeDocument/2006/relationships/font" Target="fonts/Roboto-bold.fntdata"/><Relationship Id="rId13" Type="http://schemas.openxmlformats.org/officeDocument/2006/relationships/slide" Target="slides/slide8.xml"/><Relationship Id="rId24" Type="http://customschemas.google.com/relationships/presentationmetadata" Target="metadata"/><Relationship Id="rId12" Type="http://schemas.openxmlformats.org/officeDocument/2006/relationships/slide" Target="slides/slide7.xml"/><Relationship Id="rId23" Type="http://schemas.openxmlformats.org/officeDocument/2006/relationships/font" Target="fonts/Roboto-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86" name="Google Shape;86;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156" name="Google Shape;156;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164" name="Google Shape;164;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171" name="Google Shape;171;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181" name="Google Shape;181;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c4e8010ad2_0_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188" name="Google Shape;188;gc4e8010ad2_0_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c4e8010ad2_0_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92" name="Google Shape;92;gc4e8010ad2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99" name="Google Shape;99;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106" name="Google Shape;106;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116" name="Google Shape;116;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123" name="Google Shape;123;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130" name="Google Shape;13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138" name="Google Shape;138;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400"/>
              <a:buNone/>
            </a:pPr>
            <a:r>
              <a:t/>
            </a:r>
            <a:endParaRPr/>
          </a:p>
        </p:txBody>
      </p:sp>
      <p:sp>
        <p:nvSpPr>
          <p:cNvPr id="148" name="Google Shape;148;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5" name="Shape 15"/>
        <p:cNvGrpSpPr/>
        <p:nvPr/>
      </p:nvGrpSpPr>
      <p:grpSpPr>
        <a:xfrm>
          <a:off x="0" y="0"/>
          <a:ext cx="0" cy="0"/>
          <a:chOff x="0" y="0"/>
          <a:chExt cx="0" cy="0"/>
        </a:xfrm>
      </p:grpSpPr>
      <p:sp>
        <p:nvSpPr>
          <p:cNvPr id="16" name="Google Shape;16;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4"/>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18" name="Google Shape;18;p14"/>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19" name="Google Shape;19;p14"/>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20" name="Google Shape;20;p14"/>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21" name="Google Shape;21;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3"/>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5" name="Google Shape;75;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4"/>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4"/>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1" name="Google Shape;81;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4" name="Shape 24"/>
        <p:cNvGrpSpPr/>
        <p:nvPr/>
      </p:nvGrpSpPr>
      <p:grpSpPr>
        <a:xfrm>
          <a:off x="0" y="0"/>
          <a:ext cx="0" cy="0"/>
          <a:chOff x="0" y="0"/>
          <a:chExt cx="0" cy="0"/>
        </a:xfrm>
      </p:grpSpPr>
      <p:sp>
        <p:nvSpPr>
          <p:cNvPr id="25" name="Google Shape;25;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27" name="Google Shape;27;p1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28" name="Google Shape;28;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1" name="Shape 31"/>
        <p:cNvGrpSpPr/>
        <p:nvPr/>
      </p:nvGrpSpPr>
      <p:grpSpPr>
        <a:xfrm>
          <a:off x="0" y="0"/>
          <a:ext cx="0" cy="0"/>
          <a:chOff x="0" y="0"/>
          <a:chExt cx="0" cy="0"/>
        </a:xfrm>
      </p:grpSpPr>
      <p:sp>
        <p:nvSpPr>
          <p:cNvPr id="32" name="Google Shape;32;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4" name="Google Shape;34;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7" name="Shape 37"/>
        <p:cNvGrpSpPr/>
        <p:nvPr/>
      </p:nvGrpSpPr>
      <p:grpSpPr>
        <a:xfrm>
          <a:off x="0" y="0"/>
          <a:ext cx="0" cy="0"/>
          <a:chOff x="0" y="0"/>
          <a:chExt cx="0" cy="0"/>
        </a:xfrm>
      </p:grpSpPr>
      <p:sp>
        <p:nvSpPr>
          <p:cNvPr id="38" name="Google Shape;38;p17"/>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7"/>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40" name="Google Shape;40;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3" name="Shape 43"/>
        <p:cNvGrpSpPr/>
        <p:nvPr/>
      </p:nvGrpSpPr>
      <p:grpSpPr>
        <a:xfrm>
          <a:off x="0" y="0"/>
          <a:ext cx="0" cy="0"/>
          <a:chOff x="0" y="0"/>
          <a:chExt cx="0" cy="0"/>
        </a:xfrm>
      </p:grpSpPr>
      <p:sp>
        <p:nvSpPr>
          <p:cNvPr id="44" name="Google Shape;44;p18"/>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4000"/>
              <a:buFont typeface="Calibri"/>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18"/>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46" name="Google Shape;46;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61" name="Google Shape;61;p2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2" name="Google Shape;62;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2"/>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8" name="Google Shape;68;p2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9" name="Google Shape;69;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6DB"/>
            </a:gs>
            <a:gs pos="100000">
              <a:srgbClr val="FAD25C"/>
            </a:gs>
          </a:gsLst>
          <a:lin ang="5400012" scaled="0"/>
        </a:gradFill>
      </p:bgPr>
    </p:bg>
    <p:spTree>
      <p:nvGrpSpPr>
        <p:cNvPr id="87" name="Shape 87"/>
        <p:cNvGrpSpPr/>
        <p:nvPr/>
      </p:nvGrpSpPr>
      <p:grpSpPr>
        <a:xfrm>
          <a:off x="0" y="0"/>
          <a:ext cx="0" cy="0"/>
          <a:chOff x="0" y="0"/>
          <a:chExt cx="0" cy="0"/>
        </a:xfrm>
      </p:grpSpPr>
      <p:sp>
        <p:nvSpPr>
          <p:cNvPr id="88" name="Google Shape;88;p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0" lvl="0" marL="0" rtl="0" algn="ctr">
              <a:lnSpc>
                <a:spcPct val="100000"/>
              </a:lnSpc>
              <a:spcBef>
                <a:spcPts val="480"/>
              </a:spcBef>
              <a:spcAft>
                <a:spcPts val="0"/>
              </a:spcAft>
              <a:buNone/>
            </a:pPr>
            <a:r>
              <a:t/>
            </a:r>
            <a:endParaRPr i="1" sz="2400"/>
          </a:p>
          <a:p>
            <a:pPr indent="0" lvl="0" marL="0" rtl="0" algn="ctr">
              <a:lnSpc>
                <a:spcPct val="100000"/>
              </a:lnSpc>
              <a:spcBef>
                <a:spcPts val="480"/>
              </a:spcBef>
              <a:spcAft>
                <a:spcPts val="0"/>
              </a:spcAft>
              <a:buNone/>
            </a:pPr>
            <a:r>
              <a:rPr lang="en-US" sz="4100">
                <a:latin typeface="Roboto"/>
                <a:ea typeface="Roboto"/>
                <a:cs typeface="Roboto"/>
                <a:sym typeface="Roboto"/>
              </a:rPr>
              <a:t>Sample Vestry Orientation</a:t>
            </a:r>
            <a:endParaRPr sz="4100">
              <a:latin typeface="Roboto"/>
              <a:ea typeface="Roboto"/>
              <a:cs typeface="Roboto"/>
              <a:sym typeface="Roboto"/>
            </a:endParaRPr>
          </a:p>
          <a:p>
            <a:pPr indent="0" lvl="0" marL="0" rtl="0" algn="ctr">
              <a:lnSpc>
                <a:spcPct val="100000"/>
              </a:lnSpc>
              <a:spcBef>
                <a:spcPts val="480"/>
              </a:spcBef>
              <a:spcAft>
                <a:spcPts val="0"/>
              </a:spcAft>
              <a:buNone/>
            </a:pPr>
            <a:r>
              <a:t/>
            </a:r>
            <a:endParaRPr sz="4100">
              <a:latin typeface="Roboto"/>
              <a:ea typeface="Roboto"/>
              <a:cs typeface="Roboto"/>
              <a:sym typeface="Roboto"/>
            </a:endParaRPr>
          </a:p>
          <a:p>
            <a:pPr indent="0" lvl="0" marL="0" rtl="0" algn="ctr">
              <a:lnSpc>
                <a:spcPct val="100000"/>
              </a:lnSpc>
              <a:spcBef>
                <a:spcPts val="480"/>
              </a:spcBef>
              <a:spcAft>
                <a:spcPts val="0"/>
              </a:spcAft>
              <a:buNone/>
            </a:pPr>
            <a:r>
              <a:t/>
            </a:r>
            <a:endParaRPr i="1" sz="2400"/>
          </a:p>
          <a:p>
            <a:pPr indent="0" lvl="0" marL="0" rtl="0" algn="l">
              <a:lnSpc>
                <a:spcPct val="100000"/>
              </a:lnSpc>
              <a:spcBef>
                <a:spcPts val="480"/>
              </a:spcBef>
              <a:spcAft>
                <a:spcPts val="0"/>
              </a:spcAft>
              <a:buNone/>
            </a:pPr>
            <a:r>
              <a:t/>
            </a:r>
            <a:endParaRPr i="1" sz="2400"/>
          </a:p>
          <a:p>
            <a:pPr indent="0" lvl="0" marL="0" rtl="0" algn="ctr">
              <a:lnSpc>
                <a:spcPct val="100000"/>
              </a:lnSpc>
              <a:spcBef>
                <a:spcPts val="480"/>
              </a:spcBef>
              <a:spcAft>
                <a:spcPts val="0"/>
              </a:spcAft>
              <a:buNone/>
            </a:pPr>
            <a:r>
              <a:rPr i="1" lang="en-US" sz="2400"/>
              <a:t>By The Rev. Dr. Valori Mulvey Sherer</a:t>
            </a:r>
            <a:endParaRPr i="1"/>
          </a:p>
        </p:txBody>
      </p:sp>
      <p:sp>
        <p:nvSpPr>
          <p:cNvPr id="89" name="Google Shape;89;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BEFE9"/>
        </a:solidFill>
      </p:bgPr>
    </p:bg>
    <p:spTree>
      <p:nvGrpSpPr>
        <p:cNvPr id="157" name="Shape 157"/>
        <p:cNvGrpSpPr/>
        <p:nvPr/>
      </p:nvGrpSpPr>
      <p:grpSpPr>
        <a:xfrm>
          <a:off x="0" y="0"/>
          <a:ext cx="0" cy="0"/>
          <a:chOff x="0" y="0"/>
          <a:chExt cx="0" cy="0"/>
        </a:xfrm>
      </p:grpSpPr>
      <p:sp>
        <p:nvSpPr>
          <p:cNvPr id="158" name="Google Shape;158;p3"/>
          <p:cNvSpPr txBox="1"/>
          <p:nvPr>
            <p:ph type="title"/>
          </p:nvPr>
        </p:nvSpPr>
        <p:spPr>
          <a:xfrm>
            <a:off x="457200" y="274638"/>
            <a:ext cx="8229600" cy="1143000"/>
          </a:xfrm>
          <a:prstGeom prst="rect">
            <a:avLst/>
          </a:prstGeom>
          <a:gradFill>
            <a:gsLst>
              <a:gs pos="0">
                <a:srgbClr val="B4C999"/>
              </a:gs>
              <a:gs pos="50000">
                <a:srgbClr val="D0DCC0"/>
              </a:gs>
              <a:gs pos="100000">
                <a:srgbClr val="E7EDE0"/>
              </a:gs>
            </a:gsLst>
            <a:path path="circle">
              <a:fillToRect b="50%" l="50%" r="50%" t="50%"/>
            </a:path>
            <a:tileRect/>
          </a:gradFill>
          <a:ln cap="flat" cmpd="sng" w="9525">
            <a:solidFill>
              <a:srgbClr val="97B853"/>
            </a:solidFill>
            <a:prstDash val="solid"/>
            <a:round/>
            <a:headEnd len="sm" w="sm" type="none"/>
            <a:tailEnd len="sm" w="sm" type="none"/>
          </a:ln>
          <a:effectLst>
            <a:outerShdw blurRad="40000" rotWithShape="0" dir="5400000" dist="20000">
              <a:srgbClr val="000000">
                <a:alpha val="37647"/>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chemeClr val="dk1"/>
                </a:solidFill>
                <a:latin typeface="Calibri"/>
                <a:ea typeface="Calibri"/>
                <a:cs typeface="Calibri"/>
                <a:sym typeface="Calibri"/>
              </a:rPr>
              <a:t>Church Size</a:t>
            </a:r>
            <a:br>
              <a:rPr lang="en-US">
                <a:solidFill>
                  <a:schemeClr val="dk1"/>
                </a:solidFill>
                <a:latin typeface="Calibri"/>
                <a:ea typeface="Calibri"/>
                <a:cs typeface="Calibri"/>
                <a:sym typeface="Calibri"/>
              </a:rPr>
            </a:br>
            <a:r>
              <a:rPr lang="en-US" sz="1600">
                <a:solidFill>
                  <a:schemeClr val="dk1"/>
                </a:solidFill>
                <a:latin typeface="Calibri"/>
                <a:ea typeface="Calibri"/>
                <a:cs typeface="Calibri"/>
                <a:sym typeface="Calibri"/>
              </a:rPr>
              <a:t>(</a:t>
            </a:r>
            <a:r>
              <a:rPr lang="en-US" sz="1600"/>
              <a:t>2 of 2</a:t>
            </a:r>
            <a:r>
              <a:rPr lang="en-US" sz="1600">
                <a:solidFill>
                  <a:schemeClr val="dk1"/>
                </a:solidFill>
                <a:latin typeface="Calibri"/>
                <a:ea typeface="Calibri"/>
                <a:cs typeface="Calibri"/>
                <a:sym typeface="Calibri"/>
              </a:rPr>
              <a:t>)</a:t>
            </a:r>
            <a:endParaRPr/>
          </a:p>
        </p:txBody>
      </p:sp>
      <p:sp>
        <p:nvSpPr>
          <p:cNvPr id="159" name="Google Shape;159;p3"/>
          <p:cNvSpPr txBox="1"/>
          <p:nvPr>
            <p:ph idx="1" type="body"/>
          </p:nvPr>
        </p:nvSpPr>
        <p:spPr>
          <a:xfrm>
            <a:off x="457200" y="1600200"/>
            <a:ext cx="4038600" cy="4526100"/>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ctr">
              <a:lnSpc>
                <a:spcPct val="100000"/>
              </a:lnSpc>
              <a:spcBef>
                <a:spcPts val="0"/>
              </a:spcBef>
              <a:spcAft>
                <a:spcPts val="0"/>
              </a:spcAft>
              <a:buClr>
                <a:schemeClr val="dk1"/>
              </a:buClr>
              <a:buSzPct val="95594"/>
              <a:buNone/>
            </a:pPr>
            <a:r>
              <a:rPr lang="en-US" sz="2929"/>
              <a:t>Family </a:t>
            </a:r>
            <a:endParaRPr sz="2929"/>
          </a:p>
          <a:p>
            <a:pPr indent="-342900" lvl="0" marL="342900" rtl="0" algn="ctr">
              <a:lnSpc>
                <a:spcPct val="100000"/>
              </a:lnSpc>
              <a:spcBef>
                <a:spcPts val="252"/>
              </a:spcBef>
              <a:spcAft>
                <a:spcPts val="0"/>
              </a:spcAft>
              <a:buClr>
                <a:schemeClr val="dk1"/>
              </a:buClr>
              <a:buSzPct val="100000"/>
              <a:buNone/>
            </a:pPr>
            <a:r>
              <a:rPr lang="en-US" sz="1800"/>
              <a:t>(Less than 50)</a:t>
            </a:r>
            <a:endParaRPr/>
          </a:p>
          <a:p>
            <a:pPr indent="-342900" lvl="0" marL="342900" rtl="0" algn="ctr">
              <a:lnSpc>
                <a:spcPct val="100000"/>
              </a:lnSpc>
              <a:spcBef>
                <a:spcPts val="392"/>
              </a:spcBef>
              <a:spcAft>
                <a:spcPts val="0"/>
              </a:spcAft>
              <a:buClr>
                <a:schemeClr val="dk1"/>
              </a:buClr>
              <a:buSzPct val="100000"/>
              <a:buNone/>
            </a:pPr>
            <a:r>
              <a:t/>
            </a:r>
            <a:endParaRPr/>
          </a:p>
          <a:p>
            <a:pPr indent="-355282" lvl="0" marL="434340" rtl="0" algn="l">
              <a:lnSpc>
                <a:spcPct val="120000"/>
              </a:lnSpc>
              <a:spcBef>
                <a:spcPts val="0"/>
              </a:spcBef>
              <a:spcAft>
                <a:spcPts val="0"/>
              </a:spcAft>
              <a:buClr>
                <a:schemeClr val="dk1"/>
              </a:buClr>
              <a:buSzPct val="100000"/>
              <a:buChar char="•"/>
            </a:pPr>
            <a:r>
              <a:rPr lang="en-US" sz="2400"/>
              <a:t>Leadership is dynastic and not necessarily based on ability. </a:t>
            </a:r>
            <a:endParaRPr sz="2400"/>
          </a:p>
          <a:p>
            <a:pPr indent="342900" lvl="0" marL="91440" rtl="0" algn="l">
              <a:lnSpc>
                <a:spcPct val="120000"/>
              </a:lnSpc>
              <a:spcBef>
                <a:spcPts val="0"/>
              </a:spcBef>
              <a:spcAft>
                <a:spcPts val="0"/>
              </a:spcAft>
              <a:buClr>
                <a:schemeClr val="dk1"/>
              </a:buClr>
              <a:buSzPct val="100000"/>
              <a:buNone/>
            </a:pPr>
            <a:r>
              <a:t/>
            </a:r>
            <a:endParaRPr sz="2400"/>
          </a:p>
          <a:p>
            <a:pPr indent="-355282" lvl="0" marL="434340" rtl="0" algn="l">
              <a:lnSpc>
                <a:spcPct val="120000"/>
              </a:lnSpc>
              <a:spcBef>
                <a:spcPts val="0"/>
              </a:spcBef>
              <a:spcAft>
                <a:spcPts val="0"/>
              </a:spcAft>
              <a:buClr>
                <a:schemeClr val="dk1"/>
              </a:buClr>
              <a:buSzPct val="100000"/>
              <a:buChar char="•"/>
            </a:pPr>
            <a:r>
              <a:rPr lang="en-US" sz="2400"/>
              <a:t>Chaplaincy, not leadership, is the norm. </a:t>
            </a:r>
            <a:endParaRPr sz="2400"/>
          </a:p>
          <a:p>
            <a:pPr indent="0" lvl="0" marL="0" rtl="0" algn="l">
              <a:lnSpc>
                <a:spcPct val="120000"/>
              </a:lnSpc>
              <a:spcBef>
                <a:spcPts val="0"/>
              </a:spcBef>
              <a:spcAft>
                <a:spcPts val="0"/>
              </a:spcAft>
              <a:buClr>
                <a:schemeClr val="dk1"/>
              </a:buClr>
              <a:buSzPct val="100000"/>
              <a:buNone/>
            </a:pPr>
            <a:r>
              <a:t/>
            </a:r>
            <a:endParaRPr sz="2400"/>
          </a:p>
          <a:p>
            <a:pPr indent="-355282" lvl="0" marL="434340" rtl="0" algn="l">
              <a:lnSpc>
                <a:spcPct val="120000"/>
              </a:lnSpc>
              <a:spcBef>
                <a:spcPts val="0"/>
              </a:spcBef>
              <a:spcAft>
                <a:spcPts val="0"/>
              </a:spcAft>
              <a:buClr>
                <a:schemeClr val="dk1"/>
              </a:buClr>
              <a:buSzPct val="100000"/>
              <a:buChar char="•"/>
            </a:pPr>
            <a:r>
              <a:rPr lang="en-US" sz="2400"/>
              <a:t>Change happens when everyone is ready. </a:t>
            </a:r>
            <a:endParaRPr sz="2400"/>
          </a:p>
          <a:p>
            <a:pPr indent="342900" lvl="0" marL="91440" rtl="0" algn="l">
              <a:lnSpc>
                <a:spcPct val="120000"/>
              </a:lnSpc>
              <a:spcBef>
                <a:spcPts val="0"/>
              </a:spcBef>
              <a:spcAft>
                <a:spcPts val="0"/>
              </a:spcAft>
              <a:buClr>
                <a:schemeClr val="dk1"/>
              </a:buClr>
              <a:buSzPct val="100000"/>
              <a:buNone/>
            </a:pPr>
            <a:r>
              <a:t/>
            </a:r>
            <a:endParaRPr sz="2400"/>
          </a:p>
          <a:p>
            <a:pPr indent="-355282" lvl="0" marL="434340" rtl="0" algn="l">
              <a:lnSpc>
                <a:spcPct val="120000"/>
              </a:lnSpc>
              <a:spcBef>
                <a:spcPts val="0"/>
              </a:spcBef>
              <a:spcAft>
                <a:spcPts val="0"/>
              </a:spcAft>
              <a:buClr>
                <a:schemeClr val="dk1"/>
              </a:buClr>
              <a:buSzPct val="100000"/>
              <a:buChar char="•"/>
            </a:pPr>
            <a:r>
              <a:rPr lang="en-US" sz="2400"/>
              <a:t>Focus is more inward. Mission is secondary. </a:t>
            </a:r>
            <a:endParaRPr sz="2400"/>
          </a:p>
        </p:txBody>
      </p:sp>
      <p:sp>
        <p:nvSpPr>
          <p:cNvPr id="160" name="Google Shape;160;p3"/>
          <p:cNvSpPr txBox="1"/>
          <p:nvPr>
            <p:ph idx="2" type="body"/>
          </p:nvPr>
        </p:nvSpPr>
        <p:spPr>
          <a:xfrm>
            <a:off x="4648200" y="1600200"/>
            <a:ext cx="4038600" cy="4526100"/>
          </a:xfrm>
          <a:prstGeom prst="rect">
            <a:avLst/>
          </a:prstGeom>
          <a:noFill/>
          <a:ln>
            <a:noFill/>
          </a:ln>
        </p:spPr>
        <p:txBody>
          <a:bodyPr anchorCtr="0" anchor="t" bIns="45700" lIns="91425" spcFirstLastPara="1" rIns="91425" wrap="square" tIns="45700">
            <a:normAutofit fontScale="32500" lnSpcReduction="20000"/>
          </a:bodyPr>
          <a:lstStyle/>
          <a:p>
            <a:pPr indent="-342900" lvl="0" marL="342900" rtl="0" algn="ctr">
              <a:lnSpc>
                <a:spcPct val="100000"/>
              </a:lnSpc>
              <a:spcBef>
                <a:spcPts val="0"/>
              </a:spcBef>
              <a:spcAft>
                <a:spcPts val="0"/>
              </a:spcAft>
              <a:buClr>
                <a:schemeClr val="dk1"/>
              </a:buClr>
              <a:buSzPct val="50000"/>
              <a:buNone/>
            </a:pPr>
            <a:r>
              <a:rPr lang="en-US" sz="7700"/>
              <a:t>Pastoral</a:t>
            </a:r>
            <a:endParaRPr sz="7700"/>
          </a:p>
          <a:p>
            <a:pPr indent="-342900" lvl="0" marL="342900" rtl="0" algn="ctr">
              <a:lnSpc>
                <a:spcPct val="100000"/>
              </a:lnSpc>
              <a:spcBef>
                <a:spcPts val="252"/>
              </a:spcBef>
              <a:spcAft>
                <a:spcPts val="0"/>
              </a:spcAft>
              <a:buClr>
                <a:schemeClr val="dk1"/>
              </a:buClr>
              <a:buSzPct val="64285"/>
              <a:buNone/>
            </a:pPr>
            <a:r>
              <a:rPr lang="en-US" sz="4300"/>
              <a:t>(50 to 150)</a:t>
            </a:r>
            <a:endParaRPr sz="4300"/>
          </a:p>
          <a:p>
            <a:pPr indent="0" lvl="0" marL="0" rtl="0" algn="l">
              <a:lnSpc>
                <a:spcPct val="100000"/>
              </a:lnSpc>
              <a:spcBef>
                <a:spcPts val="364"/>
              </a:spcBef>
              <a:spcAft>
                <a:spcPts val="0"/>
              </a:spcAft>
              <a:buClr>
                <a:schemeClr val="dk1"/>
              </a:buClr>
              <a:buSzPct val="100000"/>
              <a:buNone/>
            </a:pPr>
            <a:r>
              <a:t/>
            </a:r>
            <a:endParaRPr sz="2600"/>
          </a:p>
          <a:p>
            <a:pPr indent="-342900" lvl="0" marL="342900" rtl="0" algn="l">
              <a:lnSpc>
                <a:spcPct val="100000"/>
              </a:lnSpc>
              <a:spcBef>
                <a:spcPts val="364"/>
              </a:spcBef>
              <a:spcAft>
                <a:spcPts val="0"/>
              </a:spcAft>
              <a:buClr>
                <a:schemeClr val="dk1"/>
              </a:buClr>
              <a:buSzPct val="100000"/>
              <a:buNone/>
            </a:pPr>
            <a:r>
              <a:t/>
            </a:r>
            <a:endParaRPr sz="2600"/>
          </a:p>
          <a:p>
            <a:pPr indent="-354330" lvl="0" marL="434340" rtl="0" algn="l">
              <a:lnSpc>
                <a:spcPct val="120000"/>
              </a:lnSpc>
              <a:spcBef>
                <a:spcPts val="0"/>
              </a:spcBef>
              <a:spcAft>
                <a:spcPts val="0"/>
              </a:spcAft>
              <a:buClr>
                <a:schemeClr val="dk1"/>
              </a:buClr>
              <a:buSzPct val="100000"/>
              <a:buChar char="•"/>
            </a:pPr>
            <a:r>
              <a:rPr lang="en-US" sz="6000"/>
              <a:t>Leadership is democratic and tends to honor gifts and abilities. </a:t>
            </a:r>
            <a:endParaRPr sz="6000"/>
          </a:p>
          <a:p>
            <a:pPr indent="342900" lvl="0" marL="91440" rtl="0" algn="l">
              <a:lnSpc>
                <a:spcPct val="120000"/>
              </a:lnSpc>
              <a:spcBef>
                <a:spcPts val="0"/>
              </a:spcBef>
              <a:spcAft>
                <a:spcPts val="0"/>
              </a:spcAft>
              <a:buClr>
                <a:schemeClr val="dk1"/>
              </a:buClr>
              <a:buSzPct val="28000"/>
              <a:buNone/>
            </a:pPr>
            <a:r>
              <a:t/>
            </a:r>
            <a:endParaRPr sz="6000"/>
          </a:p>
          <a:p>
            <a:pPr indent="-354330" lvl="0" marL="434340" rtl="0" algn="l">
              <a:lnSpc>
                <a:spcPct val="120000"/>
              </a:lnSpc>
              <a:spcBef>
                <a:spcPts val="0"/>
              </a:spcBef>
              <a:spcAft>
                <a:spcPts val="0"/>
              </a:spcAft>
              <a:buClr>
                <a:schemeClr val="dk1"/>
              </a:buClr>
              <a:buSzPct val="100000"/>
              <a:buChar char="•"/>
            </a:pPr>
            <a:r>
              <a:rPr lang="en-US" sz="6000"/>
              <a:t>Clergy are expected to lead. </a:t>
            </a:r>
            <a:endParaRPr sz="6000"/>
          </a:p>
          <a:p>
            <a:pPr indent="0" lvl="0" marL="0" rtl="0" algn="l">
              <a:lnSpc>
                <a:spcPct val="120000"/>
              </a:lnSpc>
              <a:spcBef>
                <a:spcPts val="0"/>
              </a:spcBef>
              <a:spcAft>
                <a:spcPts val="0"/>
              </a:spcAft>
              <a:buClr>
                <a:schemeClr val="dk1"/>
              </a:buClr>
              <a:buSzPct val="28000"/>
              <a:buNone/>
            </a:pPr>
            <a:r>
              <a:t/>
            </a:r>
            <a:endParaRPr sz="6000"/>
          </a:p>
          <a:p>
            <a:pPr indent="-354330" lvl="0" marL="434340" rtl="0" algn="l">
              <a:lnSpc>
                <a:spcPct val="120000"/>
              </a:lnSpc>
              <a:spcBef>
                <a:spcPts val="0"/>
              </a:spcBef>
              <a:spcAft>
                <a:spcPts val="0"/>
              </a:spcAft>
              <a:buClr>
                <a:schemeClr val="dk1"/>
              </a:buClr>
              <a:buSzPct val="100000"/>
              <a:buChar char="•"/>
            </a:pPr>
            <a:r>
              <a:rPr lang="en-US" sz="6000"/>
              <a:t>Change happens when leadership says it's time. </a:t>
            </a:r>
            <a:endParaRPr sz="6000"/>
          </a:p>
          <a:p>
            <a:pPr indent="342900" lvl="0" marL="91440" rtl="0" algn="l">
              <a:lnSpc>
                <a:spcPct val="120000"/>
              </a:lnSpc>
              <a:spcBef>
                <a:spcPts val="0"/>
              </a:spcBef>
              <a:spcAft>
                <a:spcPts val="0"/>
              </a:spcAft>
              <a:buClr>
                <a:schemeClr val="dk1"/>
              </a:buClr>
              <a:buSzPct val="28000"/>
              <a:buNone/>
            </a:pPr>
            <a:r>
              <a:t/>
            </a:r>
            <a:endParaRPr sz="6000"/>
          </a:p>
          <a:p>
            <a:pPr indent="-354330" lvl="0" marL="434340" rtl="0" algn="l">
              <a:lnSpc>
                <a:spcPct val="120000"/>
              </a:lnSpc>
              <a:spcBef>
                <a:spcPts val="0"/>
              </a:spcBef>
              <a:spcAft>
                <a:spcPts val="0"/>
              </a:spcAft>
              <a:buClr>
                <a:schemeClr val="dk1"/>
              </a:buClr>
              <a:buSzPct val="100000"/>
              <a:buChar char="•"/>
            </a:pPr>
            <a:r>
              <a:rPr lang="en-US" sz="6000"/>
              <a:t>Focus is more outward. Mission is primary. </a:t>
            </a:r>
            <a:endParaRPr sz="6000"/>
          </a:p>
        </p:txBody>
      </p:sp>
      <p:sp>
        <p:nvSpPr>
          <p:cNvPr id="161" name="Google Shape;161;p3"/>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8DD"/>
        </a:solidFill>
      </p:bgPr>
    </p:bg>
    <p:spTree>
      <p:nvGrpSpPr>
        <p:cNvPr id="165" name="Shape 165"/>
        <p:cNvGrpSpPr/>
        <p:nvPr/>
      </p:nvGrpSpPr>
      <p:grpSpPr>
        <a:xfrm>
          <a:off x="0" y="0"/>
          <a:ext cx="0" cy="0"/>
          <a:chOff x="0" y="0"/>
          <a:chExt cx="0" cy="0"/>
        </a:xfrm>
      </p:grpSpPr>
      <p:sp>
        <p:nvSpPr>
          <p:cNvPr id="166" name="Google Shape;166;p12"/>
          <p:cNvSpPr txBox="1"/>
          <p:nvPr>
            <p:ph type="title"/>
          </p:nvPr>
        </p:nvSpPr>
        <p:spPr>
          <a:xfrm>
            <a:off x="457200" y="274638"/>
            <a:ext cx="8229600" cy="1143000"/>
          </a:xfrm>
          <a:prstGeom prst="rect">
            <a:avLst/>
          </a:prstGeom>
          <a:gradFill>
            <a:gsLst>
              <a:gs pos="0">
                <a:srgbClr val="FDECDB"/>
              </a:gs>
              <a:gs pos="100000">
                <a:srgbClr val="F0A963"/>
              </a:gs>
            </a:gsLst>
            <a:lin ang="5400012" scaled="0"/>
          </a:gradFill>
          <a:ln cap="flat" cmpd="sng" w="9525">
            <a:solidFill>
              <a:srgbClr val="BD4B48"/>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1"/>
              </a:buClr>
              <a:buSzPct val="100000"/>
              <a:buFont typeface="Calibri"/>
              <a:buNone/>
            </a:pPr>
            <a:r>
              <a:rPr lang="en-US">
                <a:solidFill>
                  <a:schemeClr val="dk1"/>
                </a:solidFill>
                <a:latin typeface="Calibri"/>
                <a:ea typeface="Calibri"/>
                <a:cs typeface="Calibri"/>
                <a:sym typeface="Calibri"/>
              </a:rPr>
              <a:t>Four Principles</a:t>
            </a:r>
            <a:br>
              <a:rPr lang="en-US">
                <a:solidFill>
                  <a:schemeClr val="dk1"/>
                </a:solidFill>
                <a:latin typeface="Calibri"/>
                <a:ea typeface="Calibri"/>
                <a:cs typeface="Calibri"/>
                <a:sym typeface="Calibri"/>
              </a:rPr>
            </a:br>
            <a:r>
              <a:rPr lang="en-US">
                <a:solidFill>
                  <a:schemeClr val="dk1"/>
                </a:solidFill>
                <a:latin typeface="Calibri"/>
                <a:ea typeface="Calibri"/>
                <a:cs typeface="Calibri"/>
                <a:sym typeface="Calibri"/>
              </a:rPr>
              <a:t>For Vestries </a:t>
            </a:r>
            <a:r>
              <a:rPr lang="en-US"/>
              <a:t>to</a:t>
            </a:r>
            <a:r>
              <a:rPr lang="en-US">
                <a:solidFill>
                  <a:schemeClr val="dk1"/>
                </a:solidFill>
                <a:latin typeface="Calibri"/>
                <a:ea typeface="Calibri"/>
                <a:cs typeface="Calibri"/>
                <a:sym typeface="Calibri"/>
              </a:rPr>
              <a:t> Know</a:t>
            </a:r>
            <a:endParaRPr/>
          </a:p>
        </p:txBody>
      </p:sp>
      <p:sp>
        <p:nvSpPr>
          <p:cNvPr id="167" name="Google Shape;167;p12"/>
          <p:cNvSpPr txBox="1"/>
          <p:nvPr>
            <p:ph idx="1" type="body"/>
          </p:nvPr>
        </p:nvSpPr>
        <p:spPr>
          <a:xfrm>
            <a:off x="457200" y="1830375"/>
            <a:ext cx="8229600" cy="4526100"/>
          </a:xfrm>
          <a:prstGeom prst="rect">
            <a:avLst/>
          </a:prstGeom>
          <a:noFill/>
          <a:ln>
            <a:noFill/>
          </a:ln>
        </p:spPr>
        <p:txBody>
          <a:bodyPr anchorCtr="0" anchor="t" bIns="45700" lIns="91425" spcFirstLastPara="1" rIns="91425" wrap="square" tIns="45700">
            <a:normAutofit/>
          </a:bodyPr>
          <a:lstStyle/>
          <a:p>
            <a:pPr indent="-457200" lvl="0" marL="457200" rtl="0" algn="l">
              <a:lnSpc>
                <a:spcPct val="100000"/>
              </a:lnSpc>
              <a:spcBef>
                <a:spcPts val="0"/>
              </a:spcBef>
              <a:spcAft>
                <a:spcPts val="0"/>
              </a:spcAft>
              <a:buClr>
                <a:schemeClr val="dk1"/>
              </a:buClr>
              <a:buSzPts val="2400"/>
              <a:buAutoNum type="arabicPeriod"/>
            </a:pPr>
            <a:r>
              <a:rPr lang="en-US" sz="2400"/>
              <a:t>As organizational responsibilities increase, rights decrease.</a:t>
            </a:r>
            <a:endParaRPr/>
          </a:p>
          <a:p>
            <a:pPr indent="-457200" lvl="0" marL="457200" rtl="0" algn="l">
              <a:lnSpc>
                <a:spcPct val="100000"/>
              </a:lnSpc>
              <a:spcBef>
                <a:spcPts val="280"/>
              </a:spcBef>
              <a:spcAft>
                <a:spcPts val="0"/>
              </a:spcAft>
              <a:buClr>
                <a:schemeClr val="dk1"/>
              </a:buClr>
              <a:buSzPts val="1400"/>
              <a:buNone/>
            </a:pPr>
            <a:r>
              <a:t/>
            </a:r>
            <a:endParaRPr sz="1400"/>
          </a:p>
          <a:p>
            <a:pPr indent="-514350" lvl="0" marL="514350" rtl="0" algn="l">
              <a:lnSpc>
                <a:spcPct val="100000"/>
              </a:lnSpc>
              <a:spcBef>
                <a:spcPts val="480"/>
              </a:spcBef>
              <a:spcAft>
                <a:spcPts val="0"/>
              </a:spcAft>
              <a:buClr>
                <a:schemeClr val="dk1"/>
              </a:buClr>
              <a:buSzPts val="2400"/>
              <a:buAutoNum type="arabicPeriod"/>
            </a:pPr>
            <a:r>
              <a:rPr lang="en-US" sz="2400"/>
              <a:t>The Fire Brigade – Leaders must only throw water on church fires (hurt feelings, conflict), especially when tempted to throw gasoline.</a:t>
            </a:r>
            <a:endParaRPr/>
          </a:p>
          <a:p>
            <a:pPr indent="-514350" lvl="0" marL="514350" rtl="0" algn="l">
              <a:lnSpc>
                <a:spcPct val="100000"/>
              </a:lnSpc>
              <a:spcBef>
                <a:spcPts val="280"/>
              </a:spcBef>
              <a:spcAft>
                <a:spcPts val="0"/>
              </a:spcAft>
              <a:buClr>
                <a:schemeClr val="dk1"/>
              </a:buClr>
              <a:buSzPts val="1400"/>
              <a:buNone/>
            </a:pPr>
            <a:r>
              <a:t/>
            </a:r>
            <a:endParaRPr sz="1400"/>
          </a:p>
          <a:p>
            <a:pPr indent="-514350" lvl="0" marL="514350" rtl="0" algn="l">
              <a:lnSpc>
                <a:spcPct val="100000"/>
              </a:lnSpc>
              <a:spcBef>
                <a:spcPts val="480"/>
              </a:spcBef>
              <a:spcAft>
                <a:spcPts val="0"/>
              </a:spcAft>
              <a:buClr>
                <a:schemeClr val="dk1"/>
              </a:buClr>
              <a:buSzPts val="2400"/>
              <a:buNone/>
            </a:pPr>
            <a:r>
              <a:rPr lang="en-US" sz="2400"/>
              <a:t>3. 	Triangulation – the favoritest game in church. Establish ground rules, boundaries, and procedure for intervention. </a:t>
            </a:r>
            <a:endParaRPr sz="2400"/>
          </a:p>
          <a:p>
            <a:pPr indent="-514350" lvl="0" marL="514350" rtl="0" algn="l">
              <a:lnSpc>
                <a:spcPct val="100000"/>
              </a:lnSpc>
              <a:spcBef>
                <a:spcPts val="480"/>
              </a:spcBef>
              <a:spcAft>
                <a:spcPts val="0"/>
              </a:spcAft>
              <a:buClr>
                <a:schemeClr val="dk1"/>
              </a:buClr>
              <a:buSzPts val="2400"/>
              <a:buNone/>
            </a:pPr>
            <a:r>
              <a:t/>
            </a:r>
            <a:endParaRPr sz="2400"/>
          </a:p>
          <a:p>
            <a:pPr indent="-514350" lvl="0" marL="514350" rtl="0" algn="l">
              <a:lnSpc>
                <a:spcPct val="100000"/>
              </a:lnSpc>
              <a:spcBef>
                <a:spcPts val="480"/>
              </a:spcBef>
              <a:spcAft>
                <a:spcPts val="0"/>
              </a:spcAft>
              <a:buClr>
                <a:schemeClr val="dk1"/>
              </a:buClr>
              <a:buSzPts val="2400"/>
              <a:buNone/>
            </a:pPr>
            <a:r>
              <a:rPr lang="en-US" sz="2400"/>
              <a:t>4. 	Always communicate upstream  (vestry or staff) it avoids water pollution in town (congregation). 		</a:t>
            </a:r>
            <a:r>
              <a:rPr i="1" lang="en-US" sz="1400"/>
              <a:t>(Alban Institute)</a:t>
            </a:r>
            <a:endParaRPr i="1" sz="2200"/>
          </a:p>
        </p:txBody>
      </p:sp>
      <p:sp>
        <p:nvSpPr>
          <p:cNvPr id="168" name="Google Shape;168;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8DD"/>
        </a:solidFill>
      </p:bgPr>
    </p:bg>
    <p:spTree>
      <p:nvGrpSpPr>
        <p:cNvPr id="172" name="Shape 172"/>
        <p:cNvGrpSpPr/>
        <p:nvPr/>
      </p:nvGrpSpPr>
      <p:grpSpPr>
        <a:xfrm>
          <a:off x="0" y="0"/>
          <a:ext cx="0" cy="0"/>
          <a:chOff x="0" y="0"/>
          <a:chExt cx="0" cy="0"/>
        </a:xfrm>
      </p:grpSpPr>
      <p:sp>
        <p:nvSpPr>
          <p:cNvPr id="173" name="Google Shape;173;p10"/>
          <p:cNvSpPr txBox="1"/>
          <p:nvPr>
            <p:ph type="title"/>
          </p:nvPr>
        </p:nvSpPr>
        <p:spPr>
          <a:xfrm>
            <a:off x="457200" y="274638"/>
            <a:ext cx="8229600" cy="1143000"/>
          </a:xfrm>
          <a:prstGeom prst="rect">
            <a:avLst/>
          </a:prstGeom>
          <a:gradFill>
            <a:gsLst>
              <a:gs pos="0">
                <a:srgbClr val="FDECDB"/>
              </a:gs>
              <a:gs pos="100000">
                <a:srgbClr val="F0A963"/>
              </a:gs>
            </a:gsLst>
            <a:lin ang="5400012" scaled="0"/>
          </a:gradFill>
          <a:ln cap="flat" cmpd="sng" w="9525">
            <a:solidFill>
              <a:srgbClr val="F6B26B"/>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chemeClr val="dk1"/>
                </a:solidFill>
                <a:latin typeface="Calibri"/>
                <a:ea typeface="Calibri"/>
                <a:cs typeface="Calibri"/>
                <a:sym typeface="Calibri"/>
              </a:rPr>
              <a:t>From Club to Community</a:t>
            </a:r>
            <a:endParaRPr sz="1300"/>
          </a:p>
        </p:txBody>
      </p:sp>
      <p:sp>
        <p:nvSpPr>
          <p:cNvPr id="174" name="Google Shape;174;p1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p>
            <a:pPr indent="0" lvl="0" marL="0" rtl="0" algn="ctr">
              <a:lnSpc>
                <a:spcPct val="100000"/>
              </a:lnSpc>
              <a:spcBef>
                <a:spcPts val="0"/>
              </a:spcBef>
              <a:spcAft>
                <a:spcPts val="0"/>
              </a:spcAft>
              <a:buClr>
                <a:schemeClr val="dk1"/>
              </a:buClr>
              <a:buSzPts val="2400"/>
              <a:buNone/>
            </a:pPr>
            <a:r>
              <a:rPr lang="en-US"/>
              <a:t>Club or Clan</a:t>
            </a:r>
            <a:endParaRPr/>
          </a:p>
        </p:txBody>
      </p:sp>
      <p:sp>
        <p:nvSpPr>
          <p:cNvPr id="175" name="Google Shape;175;p1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1800"/>
              <a:buChar char="•"/>
            </a:pPr>
            <a:r>
              <a:rPr lang="en-US" sz="1800"/>
              <a:t>Survival (what can we do for ourselves?)</a:t>
            </a:r>
            <a:endParaRPr/>
          </a:p>
          <a:p>
            <a:pPr indent="-342900" lvl="0" marL="342900" rtl="0" algn="l">
              <a:lnSpc>
                <a:spcPct val="100000"/>
              </a:lnSpc>
              <a:spcBef>
                <a:spcPts val="360"/>
              </a:spcBef>
              <a:spcAft>
                <a:spcPts val="0"/>
              </a:spcAft>
              <a:buClr>
                <a:schemeClr val="dk1"/>
              </a:buClr>
              <a:buSzPts val="1800"/>
              <a:buChar char="•"/>
            </a:pPr>
            <a:r>
              <a:rPr lang="en-US" sz="1800"/>
              <a:t>Concerned with structure, building, organization</a:t>
            </a:r>
            <a:endParaRPr/>
          </a:p>
          <a:p>
            <a:pPr indent="-342900" lvl="0" marL="342900" rtl="0" algn="l">
              <a:lnSpc>
                <a:spcPct val="100000"/>
              </a:lnSpc>
              <a:spcBef>
                <a:spcPts val="360"/>
              </a:spcBef>
              <a:spcAft>
                <a:spcPts val="0"/>
              </a:spcAft>
              <a:buClr>
                <a:schemeClr val="dk1"/>
              </a:buClr>
              <a:buSzPts val="1800"/>
              <a:buChar char="•"/>
            </a:pPr>
            <a:r>
              <a:rPr lang="en-US" sz="1800"/>
              <a:t>Problem-based agenda.  Conversations focus on obstacles</a:t>
            </a:r>
            <a:endParaRPr/>
          </a:p>
          <a:p>
            <a:pPr indent="-342900" lvl="0" marL="342900" rtl="0" algn="l">
              <a:lnSpc>
                <a:spcPct val="100000"/>
              </a:lnSpc>
              <a:spcBef>
                <a:spcPts val="360"/>
              </a:spcBef>
              <a:spcAft>
                <a:spcPts val="0"/>
              </a:spcAft>
              <a:buClr>
                <a:schemeClr val="dk1"/>
              </a:buClr>
              <a:buSzPts val="1800"/>
              <a:buChar char="•"/>
            </a:pPr>
            <a:r>
              <a:rPr lang="en-US" sz="1800"/>
              <a:t>Distrust of judicatory</a:t>
            </a:r>
            <a:endParaRPr/>
          </a:p>
          <a:p>
            <a:pPr indent="-342900" lvl="0" marL="342900" rtl="0" algn="l">
              <a:lnSpc>
                <a:spcPct val="100000"/>
              </a:lnSpc>
              <a:spcBef>
                <a:spcPts val="360"/>
              </a:spcBef>
              <a:spcAft>
                <a:spcPts val="0"/>
              </a:spcAft>
              <a:buClr>
                <a:schemeClr val="dk1"/>
              </a:buClr>
              <a:buSzPts val="1800"/>
              <a:buChar char="•"/>
            </a:pPr>
            <a:r>
              <a:rPr lang="en-US" sz="1800"/>
              <a:t>Money always a problem</a:t>
            </a:r>
            <a:endParaRPr/>
          </a:p>
          <a:p>
            <a:pPr indent="-342900" lvl="0" marL="342900" rtl="0" algn="l">
              <a:lnSpc>
                <a:spcPct val="100000"/>
              </a:lnSpc>
              <a:spcBef>
                <a:spcPts val="360"/>
              </a:spcBef>
              <a:spcAft>
                <a:spcPts val="0"/>
              </a:spcAft>
              <a:buClr>
                <a:schemeClr val="dk1"/>
              </a:buClr>
              <a:buSzPts val="1800"/>
              <a:buChar char="•"/>
            </a:pPr>
            <a:r>
              <a:rPr lang="en-US" sz="1800"/>
              <a:t>Scripture and study minimized</a:t>
            </a:r>
            <a:endParaRPr/>
          </a:p>
          <a:p>
            <a:pPr indent="-342900" lvl="0" marL="342900" rtl="0" algn="l">
              <a:lnSpc>
                <a:spcPct val="100000"/>
              </a:lnSpc>
              <a:spcBef>
                <a:spcPts val="360"/>
              </a:spcBef>
              <a:spcAft>
                <a:spcPts val="0"/>
              </a:spcAft>
              <a:buClr>
                <a:schemeClr val="dk1"/>
              </a:buClr>
              <a:buSzPts val="1800"/>
              <a:buChar char="•"/>
            </a:pPr>
            <a:r>
              <a:rPr lang="en-US" sz="1800"/>
              <a:t>Worship tends to be dull and led by the same few people</a:t>
            </a:r>
            <a:endParaRPr/>
          </a:p>
          <a:p>
            <a:pPr indent="-342900" lvl="0" marL="342900" rtl="0" algn="l">
              <a:lnSpc>
                <a:spcPct val="100000"/>
              </a:lnSpc>
              <a:spcBef>
                <a:spcPts val="360"/>
              </a:spcBef>
              <a:spcAft>
                <a:spcPts val="0"/>
              </a:spcAft>
              <a:buClr>
                <a:schemeClr val="dk1"/>
              </a:buClr>
              <a:buSzPts val="1800"/>
              <a:buChar char="•"/>
            </a:pPr>
            <a:r>
              <a:rPr lang="en-US" sz="1800"/>
              <a:t>New members must adopt the values of the clan</a:t>
            </a:r>
            <a:endParaRPr/>
          </a:p>
        </p:txBody>
      </p:sp>
      <p:sp>
        <p:nvSpPr>
          <p:cNvPr id="176" name="Google Shape;176;p1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p>
            <a:pPr indent="0" lvl="0" marL="0" rtl="0" algn="ctr">
              <a:lnSpc>
                <a:spcPct val="100000"/>
              </a:lnSpc>
              <a:spcBef>
                <a:spcPts val="0"/>
              </a:spcBef>
              <a:spcAft>
                <a:spcPts val="0"/>
              </a:spcAft>
              <a:buClr>
                <a:schemeClr val="dk1"/>
              </a:buClr>
              <a:buSzPts val="2400"/>
              <a:buNone/>
            </a:pPr>
            <a:r>
              <a:rPr lang="en-US"/>
              <a:t>Transformational Community</a:t>
            </a:r>
            <a:endParaRPr/>
          </a:p>
        </p:txBody>
      </p:sp>
      <p:sp>
        <p:nvSpPr>
          <p:cNvPr id="177" name="Google Shape;177;p1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dk1"/>
              </a:buClr>
              <a:buSzPts val="1800"/>
              <a:buChar char="•"/>
            </a:pPr>
            <a:r>
              <a:rPr lang="en-US" sz="1800"/>
              <a:t>Mission (what can we do for others?)</a:t>
            </a:r>
            <a:endParaRPr/>
          </a:p>
          <a:p>
            <a:pPr indent="-342900" lvl="0" marL="342900" rtl="0" algn="l">
              <a:lnSpc>
                <a:spcPct val="100000"/>
              </a:lnSpc>
              <a:spcBef>
                <a:spcPts val="360"/>
              </a:spcBef>
              <a:spcAft>
                <a:spcPts val="0"/>
              </a:spcAft>
              <a:buClr>
                <a:schemeClr val="dk1"/>
              </a:buClr>
              <a:buSzPts val="1800"/>
              <a:buChar char="•"/>
            </a:pPr>
            <a:r>
              <a:rPr lang="en-US" sz="1800"/>
              <a:t>Core values clarity: why we are here?</a:t>
            </a:r>
            <a:endParaRPr/>
          </a:p>
          <a:p>
            <a:pPr indent="-342900" lvl="0" marL="342900" rtl="0" algn="l">
              <a:lnSpc>
                <a:spcPct val="100000"/>
              </a:lnSpc>
              <a:spcBef>
                <a:spcPts val="360"/>
              </a:spcBef>
              <a:spcAft>
                <a:spcPts val="0"/>
              </a:spcAft>
              <a:buClr>
                <a:schemeClr val="dk1"/>
              </a:buClr>
              <a:buSzPts val="1800"/>
              <a:buChar char="•"/>
            </a:pPr>
            <a:r>
              <a:rPr lang="en-US" sz="1800"/>
              <a:t>Opportunity-based agenda. Conversations on assets, talents, gifts.</a:t>
            </a:r>
            <a:endParaRPr/>
          </a:p>
          <a:p>
            <a:pPr indent="-342900" lvl="0" marL="342900" rtl="0" algn="l">
              <a:lnSpc>
                <a:spcPct val="100000"/>
              </a:lnSpc>
              <a:spcBef>
                <a:spcPts val="360"/>
              </a:spcBef>
              <a:spcAft>
                <a:spcPts val="0"/>
              </a:spcAft>
              <a:buClr>
                <a:schemeClr val="dk1"/>
              </a:buClr>
              <a:buSzPts val="1800"/>
              <a:buChar char="•"/>
            </a:pPr>
            <a:r>
              <a:rPr lang="en-US" sz="1800"/>
              <a:t>Partnership with judicatory</a:t>
            </a:r>
            <a:endParaRPr/>
          </a:p>
          <a:p>
            <a:pPr indent="-342900" lvl="0" marL="342900" rtl="0" algn="l">
              <a:lnSpc>
                <a:spcPct val="100000"/>
              </a:lnSpc>
              <a:spcBef>
                <a:spcPts val="360"/>
              </a:spcBef>
              <a:spcAft>
                <a:spcPts val="0"/>
              </a:spcAft>
              <a:buClr>
                <a:schemeClr val="dk1"/>
              </a:buClr>
              <a:buSzPts val="1800"/>
              <a:buChar char="•"/>
            </a:pPr>
            <a:r>
              <a:rPr lang="en-US" sz="1800"/>
              <a:t>Money is not the main thing</a:t>
            </a:r>
            <a:endParaRPr/>
          </a:p>
          <a:p>
            <a:pPr indent="-342900" lvl="0" marL="342900" rtl="0" algn="l">
              <a:lnSpc>
                <a:spcPct val="100000"/>
              </a:lnSpc>
              <a:spcBef>
                <a:spcPts val="360"/>
              </a:spcBef>
              <a:spcAft>
                <a:spcPts val="0"/>
              </a:spcAft>
              <a:buClr>
                <a:schemeClr val="dk1"/>
              </a:buClr>
              <a:buSzPts val="1800"/>
              <a:buChar char="•"/>
            </a:pPr>
            <a:r>
              <a:rPr lang="en-US" sz="1800"/>
              <a:t>Scripture is studied as source for mission</a:t>
            </a:r>
            <a:endParaRPr/>
          </a:p>
          <a:p>
            <a:pPr indent="-342900" lvl="0" marL="342900" rtl="0" algn="l">
              <a:lnSpc>
                <a:spcPct val="100000"/>
              </a:lnSpc>
              <a:spcBef>
                <a:spcPts val="360"/>
              </a:spcBef>
              <a:spcAft>
                <a:spcPts val="0"/>
              </a:spcAft>
              <a:buClr>
                <a:schemeClr val="dk1"/>
              </a:buClr>
              <a:buSzPts val="1800"/>
              <a:buChar char="•"/>
            </a:pPr>
            <a:r>
              <a:rPr lang="en-US" sz="1800"/>
              <a:t>Worship is lively with diverse leadership</a:t>
            </a:r>
            <a:endParaRPr/>
          </a:p>
          <a:p>
            <a:pPr indent="-342900" lvl="0" marL="342900" rtl="0" algn="l">
              <a:lnSpc>
                <a:spcPct val="100000"/>
              </a:lnSpc>
              <a:spcBef>
                <a:spcPts val="360"/>
              </a:spcBef>
              <a:spcAft>
                <a:spcPts val="0"/>
              </a:spcAft>
              <a:buClr>
                <a:schemeClr val="dk1"/>
              </a:buClr>
              <a:buSzPts val="1800"/>
              <a:buChar char="•"/>
            </a:pPr>
            <a:r>
              <a:rPr lang="en-US" sz="1800"/>
              <a:t>New members seen as potential new life and diversity</a:t>
            </a:r>
            <a:endParaRPr/>
          </a:p>
        </p:txBody>
      </p:sp>
      <p:sp>
        <p:nvSpPr>
          <p:cNvPr id="178" name="Google Shape;178;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E8DD"/>
        </a:solidFill>
      </p:bgPr>
    </p:bg>
    <p:spTree>
      <p:nvGrpSpPr>
        <p:cNvPr id="182" name="Shape 182"/>
        <p:cNvGrpSpPr/>
        <p:nvPr/>
      </p:nvGrpSpPr>
      <p:grpSpPr>
        <a:xfrm>
          <a:off x="0" y="0"/>
          <a:ext cx="0" cy="0"/>
          <a:chOff x="0" y="0"/>
          <a:chExt cx="0" cy="0"/>
        </a:xfrm>
      </p:grpSpPr>
      <p:sp>
        <p:nvSpPr>
          <p:cNvPr id="183" name="Google Shape;183;p11"/>
          <p:cNvSpPr txBox="1"/>
          <p:nvPr>
            <p:ph type="title"/>
          </p:nvPr>
        </p:nvSpPr>
        <p:spPr>
          <a:xfrm>
            <a:off x="457200" y="274638"/>
            <a:ext cx="8229600" cy="1143000"/>
          </a:xfrm>
          <a:prstGeom prst="rect">
            <a:avLst/>
          </a:prstGeom>
          <a:gradFill>
            <a:gsLst>
              <a:gs pos="0">
                <a:srgbClr val="FDECDB"/>
              </a:gs>
              <a:gs pos="100000">
                <a:srgbClr val="F0A963"/>
              </a:gs>
            </a:gsLst>
            <a:lin ang="5400012" scaled="0"/>
          </a:gradFill>
          <a:ln cap="flat" cmpd="sng" w="9525">
            <a:solidFill>
              <a:srgbClr val="BD4B48"/>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chemeClr val="dk1"/>
                </a:solidFill>
                <a:latin typeface="Calibri"/>
                <a:ea typeface="Calibri"/>
                <a:cs typeface="Calibri"/>
                <a:sym typeface="Calibri"/>
              </a:rPr>
              <a:t>Growth, Change, Transformation</a:t>
            </a:r>
            <a:endParaRPr/>
          </a:p>
        </p:txBody>
      </p:sp>
      <p:sp>
        <p:nvSpPr>
          <p:cNvPr id="184" name="Google Shape;184;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ctr">
              <a:lnSpc>
                <a:spcPct val="100000"/>
              </a:lnSpc>
              <a:spcBef>
                <a:spcPts val="0"/>
              </a:spcBef>
              <a:spcAft>
                <a:spcPts val="0"/>
              </a:spcAft>
              <a:buClr>
                <a:schemeClr val="dk1"/>
              </a:buClr>
              <a:buSzPct val="100000"/>
              <a:buNone/>
            </a:pPr>
            <a:r>
              <a:rPr lang="en-US" sz="2700"/>
              <a:t> </a:t>
            </a:r>
            <a:r>
              <a:rPr i="1" lang="en-US" sz="2400"/>
              <a:t>The way to grow a church is not by bringing in more people, </a:t>
            </a:r>
            <a:endParaRPr/>
          </a:p>
          <a:p>
            <a:pPr indent="-342900" lvl="0" marL="342900" rtl="0" algn="ctr">
              <a:lnSpc>
                <a:spcPct val="100000"/>
              </a:lnSpc>
              <a:spcBef>
                <a:spcPts val="0"/>
              </a:spcBef>
              <a:spcAft>
                <a:spcPts val="0"/>
              </a:spcAft>
              <a:buClr>
                <a:schemeClr val="dk1"/>
              </a:buClr>
              <a:buSzPct val="100000"/>
              <a:buNone/>
            </a:pPr>
            <a:r>
              <a:rPr i="1" lang="en-US" sz="2400"/>
              <a:t>but by forming better servant leaders.</a:t>
            </a:r>
            <a:endParaRPr/>
          </a:p>
          <a:p>
            <a:pPr indent="-342900" lvl="0" marL="342900" rtl="0" algn="ctr">
              <a:lnSpc>
                <a:spcPct val="100000"/>
              </a:lnSpc>
              <a:spcBef>
                <a:spcPts val="0"/>
              </a:spcBef>
              <a:spcAft>
                <a:spcPts val="0"/>
              </a:spcAft>
              <a:buClr>
                <a:schemeClr val="dk1"/>
              </a:buClr>
              <a:buSzPct val="100000"/>
              <a:buNone/>
            </a:pPr>
            <a:r>
              <a:t/>
            </a:r>
            <a:endParaRPr i="1" sz="2400"/>
          </a:p>
          <a:p>
            <a:pPr indent="-346710" lvl="0" marL="457200" rtl="0" algn="l">
              <a:lnSpc>
                <a:spcPct val="100000"/>
              </a:lnSpc>
              <a:spcBef>
                <a:spcPts val="480"/>
              </a:spcBef>
              <a:spcAft>
                <a:spcPts val="0"/>
              </a:spcAft>
              <a:buSzPct val="100000"/>
              <a:buChar char="•"/>
            </a:pPr>
            <a:r>
              <a:rPr lang="en-US" sz="2400"/>
              <a:t>Leadership following the form and example of Christ is servanthood. (Read John, particularly 13:15)</a:t>
            </a:r>
            <a:endParaRPr sz="2400"/>
          </a:p>
          <a:p>
            <a:pPr indent="0" lvl="0" marL="0" rtl="0" algn="l">
              <a:lnSpc>
                <a:spcPct val="100000"/>
              </a:lnSpc>
              <a:spcBef>
                <a:spcPts val="480"/>
              </a:spcBef>
              <a:spcAft>
                <a:spcPts val="0"/>
              </a:spcAft>
              <a:buSzPct val="96774"/>
              <a:buNone/>
            </a:pPr>
            <a:r>
              <a:t/>
            </a:r>
            <a:endParaRPr sz="2400"/>
          </a:p>
          <a:p>
            <a:pPr indent="-346710" lvl="0" marL="457200" rtl="0" algn="l">
              <a:lnSpc>
                <a:spcPct val="100000"/>
              </a:lnSpc>
              <a:spcBef>
                <a:spcPts val="480"/>
              </a:spcBef>
              <a:spcAft>
                <a:spcPts val="0"/>
              </a:spcAft>
              <a:buSzPct val="100000"/>
              <a:buChar char="•"/>
            </a:pPr>
            <a:r>
              <a:rPr lang="en-US" sz="2400"/>
              <a:t>Continuity and adaptation are not mutually exclusive.</a:t>
            </a:r>
            <a:endParaRPr sz="2400"/>
          </a:p>
          <a:p>
            <a:pPr indent="0" lvl="0" marL="0" rtl="0" algn="l">
              <a:lnSpc>
                <a:spcPct val="100000"/>
              </a:lnSpc>
              <a:spcBef>
                <a:spcPts val="480"/>
              </a:spcBef>
              <a:spcAft>
                <a:spcPts val="0"/>
              </a:spcAft>
              <a:buSzPct val="96774"/>
              <a:buNone/>
            </a:pPr>
            <a:r>
              <a:t/>
            </a:r>
            <a:endParaRPr sz="2400"/>
          </a:p>
          <a:p>
            <a:pPr indent="-346710" lvl="0" marL="457200" rtl="0" algn="l">
              <a:lnSpc>
                <a:spcPct val="100000"/>
              </a:lnSpc>
              <a:spcBef>
                <a:spcPts val="480"/>
              </a:spcBef>
              <a:spcAft>
                <a:spcPts val="0"/>
              </a:spcAft>
              <a:buSzPct val="100000"/>
              <a:buChar char="•"/>
            </a:pPr>
            <a:r>
              <a:rPr lang="en-US" sz="2400"/>
              <a:t>Change within a body is cyclical (birth, growth, waning, death, resurrection).  Our responsibility is to participate fully in each part of the cycle.</a:t>
            </a:r>
            <a:endParaRPr sz="2400"/>
          </a:p>
          <a:p>
            <a:pPr indent="0" lvl="0" marL="0" rtl="0" algn="l">
              <a:lnSpc>
                <a:spcPct val="100000"/>
              </a:lnSpc>
              <a:spcBef>
                <a:spcPts val="480"/>
              </a:spcBef>
              <a:spcAft>
                <a:spcPts val="0"/>
              </a:spcAft>
              <a:buSzPct val="96774"/>
              <a:buNone/>
            </a:pPr>
            <a:r>
              <a:t/>
            </a:r>
            <a:endParaRPr sz="2400"/>
          </a:p>
          <a:p>
            <a:pPr indent="-346710" lvl="0" marL="457200" rtl="0" algn="l">
              <a:lnSpc>
                <a:spcPct val="100000"/>
              </a:lnSpc>
              <a:spcBef>
                <a:spcPts val="480"/>
              </a:spcBef>
              <a:spcAft>
                <a:spcPts val="0"/>
              </a:spcAft>
              <a:buSzPct val="100000"/>
              <a:buChar char="•"/>
            </a:pPr>
            <a:r>
              <a:rPr lang="en-US" sz="2400"/>
              <a:t>The community that has been drowned in the waters of Baptism can live boldly into new life.</a:t>
            </a:r>
            <a:endParaRPr sz="2400"/>
          </a:p>
          <a:p>
            <a:pPr indent="0" lvl="0" marL="0" rtl="0" algn="l">
              <a:lnSpc>
                <a:spcPct val="100000"/>
              </a:lnSpc>
              <a:spcBef>
                <a:spcPts val="480"/>
              </a:spcBef>
              <a:spcAft>
                <a:spcPts val="0"/>
              </a:spcAft>
              <a:buSzPct val="96774"/>
              <a:buNone/>
            </a:pPr>
            <a:r>
              <a:t/>
            </a:r>
            <a:endParaRPr sz="2400"/>
          </a:p>
          <a:p>
            <a:pPr indent="-346710" lvl="0" marL="457200" rtl="0" algn="l">
              <a:lnSpc>
                <a:spcPct val="100000"/>
              </a:lnSpc>
              <a:spcBef>
                <a:spcPts val="480"/>
              </a:spcBef>
              <a:spcAft>
                <a:spcPts val="0"/>
              </a:spcAft>
              <a:buSzPct val="100000"/>
              <a:buChar char="•"/>
            </a:pPr>
            <a:r>
              <a:rPr lang="en-US" sz="2400"/>
              <a:t>We know that life will be different in the wake of metamorphosis.</a:t>
            </a:r>
            <a:endParaRPr/>
          </a:p>
        </p:txBody>
      </p:sp>
      <p:sp>
        <p:nvSpPr>
          <p:cNvPr id="185" name="Google Shape;185;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FF6DB"/>
            </a:gs>
            <a:gs pos="100000">
              <a:srgbClr val="FAD25C"/>
            </a:gs>
          </a:gsLst>
          <a:lin ang="5400012" scaled="0"/>
        </a:gradFill>
      </p:bgPr>
    </p:bg>
    <p:spTree>
      <p:nvGrpSpPr>
        <p:cNvPr id="189" name="Shape 189"/>
        <p:cNvGrpSpPr/>
        <p:nvPr/>
      </p:nvGrpSpPr>
      <p:grpSpPr>
        <a:xfrm>
          <a:off x="0" y="0"/>
          <a:ext cx="0" cy="0"/>
          <a:chOff x="0" y="0"/>
          <a:chExt cx="0" cy="0"/>
        </a:xfrm>
      </p:grpSpPr>
      <p:sp>
        <p:nvSpPr>
          <p:cNvPr id="190" name="Google Shape;190;gc4e8010ad2_0_6"/>
          <p:cNvSpPr txBox="1"/>
          <p:nvPr>
            <p:ph idx="1" type="body"/>
          </p:nvPr>
        </p:nvSpPr>
        <p:spPr>
          <a:xfrm>
            <a:off x="820475" y="689475"/>
            <a:ext cx="7800600" cy="5365500"/>
          </a:xfrm>
          <a:prstGeom prst="rect">
            <a:avLst/>
          </a:prstGeom>
          <a:noFill/>
          <a:ln>
            <a:noFill/>
          </a:ln>
        </p:spPr>
        <p:txBody>
          <a:bodyPr anchorCtr="0" anchor="t" bIns="45700" lIns="91425" spcFirstLastPara="1" rIns="91425" wrap="square" tIns="45700">
            <a:normAutofit fontScale="55000" lnSpcReduction="20000"/>
          </a:bodyPr>
          <a:lstStyle/>
          <a:p>
            <a:pPr indent="0" lvl="0" marL="0" rtl="0" algn="ctr">
              <a:lnSpc>
                <a:spcPct val="100000"/>
              </a:lnSpc>
              <a:spcBef>
                <a:spcPts val="480"/>
              </a:spcBef>
              <a:spcAft>
                <a:spcPts val="0"/>
              </a:spcAft>
              <a:buNone/>
            </a:pPr>
            <a:r>
              <a:t/>
            </a:r>
            <a:endParaRPr i="1" sz="2400"/>
          </a:p>
          <a:p>
            <a:pPr indent="0" lvl="0" marL="0" rtl="0" algn="ctr">
              <a:lnSpc>
                <a:spcPct val="100000"/>
              </a:lnSpc>
              <a:spcBef>
                <a:spcPts val="480"/>
              </a:spcBef>
              <a:spcAft>
                <a:spcPts val="0"/>
              </a:spcAft>
              <a:buNone/>
            </a:pPr>
            <a:r>
              <a:rPr b="1" lang="en-US" sz="5554">
                <a:latin typeface="Roboto"/>
                <a:ea typeface="Roboto"/>
                <a:cs typeface="Roboto"/>
                <a:sym typeface="Roboto"/>
              </a:rPr>
              <a:t>A few final suggestions:</a:t>
            </a:r>
            <a:endParaRPr b="1" sz="5554">
              <a:latin typeface="Roboto"/>
              <a:ea typeface="Roboto"/>
              <a:cs typeface="Roboto"/>
              <a:sym typeface="Roboto"/>
            </a:endParaRPr>
          </a:p>
          <a:p>
            <a:pPr indent="0" lvl="0" marL="0" rtl="0" algn="ctr">
              <a:lnSpc>
                <a:spcPct val="100000"/>
              </a:lnSpc>
              <a:spcBef>
                <a:spcPts val="480"/>
              </a:spcBef>
              <a:spcAft>
                <a:spcPts val="0"/>
              </a:spcAft>
              <a:buNone/>
            </a:pPr>
            <a:r>
              <a:t/>
            </a:r>
            <a:endParaRPr sz="4100">
              <a:latin typeface="Roboto"/>
              <a:ea typeface="Roboto"/>
              <a:cs typeface="Roboto"/>
              <a:sym typeface="Roboto"/>
            </a:endParaRPr>
          </a:p>
          <a:p>
            <a:pPr indent="-386497" lvl="0" marL="457200" rtl="0" algn="l">
              <a:lnSpc>
                <a:spcPct val="200000"/>
              </a:lnSpc>
              <a:spcBef>
                <a:spcPts val="480"/>
              </a:spcBef>
              <a:spcAft>
                <a:spcPts val="0"/>
              </a:spcAft>
              <a:buSzPct val="100000"/>
              <a:buFont typeface="Roboto"/>
              <a:buChar char="•"/>
            </a:pPr>
            <a:r>
              <a:rPr lang="en-US" sz="4521">
                <a:latin typeface="Roboto"/>
                <a:ea typeface="Roboto"/>
                <a:cs typeface="Roboto"/>
                <a:sym typeface="Roboto"/>
              </a:rPr>
              <a:t>Ground everything in Scripture and prayer</a:t>
            </a:r>
            <a:endParaRPr sz="4521">
              <a:latin typeface="Roboto"/>
              <a:ea typeface="Roboto"/>
              <a:cs typeface="Roboto"/>
              <a:sym typeface="Roboto"/>
            </a:endParaRPr>
          </a:p>
          <a:p>
            <a:pPr indent="-386497" lvl="0" marL="457200" rtl="0" algn="l">
              <a:lnSpc>
                <a:spcPct val="115000"/>
              </a:lnSpc>
              <a:spcBef>
                <a:spcPts val="0"/>
              </a:spcBef>
              <a:spcAft>
                <a:spcPts val="0"/>
              </a:spcAft>
              <a:buSzPct val="100000"/>
              <a:buFont typeface="Roboto"/>
              <a:buChar char="•"/>
            </a:pPr>
            <a:r>
              <a:rPr lang="en-US" sz="4521">
                <a:latin typeface="Roboto"/>
                <a:ea typeface="Roboto"/>
                <a:cs typeface="Roboto"/>
                <a:sym typeface="Roboto"/>
              </a:rPr>
              <a:t>Vestry chaplains encourage the ministry of worship of lay leadership</a:t>
            </a:r>
            <a:endParaRPr sz="4521">
              <a:latin typeface="Roboto"/>
              <a:ea typeface="Roboto"/>
              <a:cs typeface="Roboto"/>
              <a:sym typeface="Roboto"/>
            </a:endParaRPr>
          </a:p>
          <a:p>
            <a:pPr indent="-386497" lvl="0" marL="457200" rtl="0" algn="l">
              <a:lnSpc>
                <a:spcPct val="115000"/>
              </a:lnSpc>
              <a:spcBef>
                <a:spcPts val="0"/>
              </a:spcBef>
              <a:spcAft>
                <a:spcPts val="0"/>
              </a:spcAft>
              <a:buSzPct val="100000"/>
              <a:buFont typeface="Roboto"/>
              <a:buChar char="•"/>
            </a:pPr>
            <a:r>
              <a:t/>
            </a:r>
            <a:endParaRPr sz="4521">
              <a:latin typeface="Roboto"/>
              <a:ea typeface="Roboto"/>
              <a:cs typeface="Roboto"/>
              <a:sym typeface="Roboto"/>
            </a:endParaRPr>
          </a:p>
          <a:p>
            <a:pPr indent="-386497" lvl="0" marL="457200" rtl="0" algn="l">
              <a:lnSpc>
                <a:spcPct val="115000"/>
              </a:lnSpc>
              <a:spcBef>
                <a:spcPts val="0"/>
              </a:spcBef>
              <a:spcAft>
                <a:spcPts val="0"/>
              </a:spcAft>
              <a:buSzPct val="100000"/>
              <a:buFont typeface="Roboto"/>
              <a:buChar char="•"/>
            </a:pPr>
            <a:r>
              <a:rPr lang="en-US" sz="4521">
                <a:latin typeface="Roboto"/>
                <a:ea typeface="Roboto"/>
                <a:cs typeface="Roboto"/>
                <a:sym typeface="Roboto"/>
              </a:rPr>
              <a:t>Clarify the roles of Priest, Deacon, Vestry, Lay leadership annually</a:t>
            </a:r>
            <a:endParaRPr sz="4521">
              <a:latin typeface="Roboto"/>
              <a:ea typeface="Roboto"/>
              <a:cs typeface="Roboto"/>
              <a:sym typeface="Roboto"/>
            </a:endParaRPr>
          </a:p>
          <a:p>
            <a:pPr indent="-386497" lvl="0" marL="457200" rtl="0" algn="l">
              <a:lnSpc>
                <a:spcPct val="115000"/>
              </a:lnSpc>
              <a:spcBef>
                <a:spcPts val="0"/>
              </a:spcBef>
              <a:spcAft>
                <a:spcPts val="0"/>
              </a:spcAft>
              <a:buSzPct val="100000"/>
              <a:buFont typeface="Roboto"/>
              <a:buChar char="•"/>
            </a:pPr>
            <a:r>
              <a:t/>
            </a:r>
            <a:endParaRPr sz="4521">
              <a:latin typeface="Roboto"/>
              <a:ea typeface="Roboto"/>
              <a:cs typeface="Roboto"/>
              <a:sym typeface="Roboto"/>
            </a:endParaRPr>
          </a:p>
          <a:p>
            <a:pPr indent="-386497" lvl="0" marL="457200" rtl="0" algn="l">
              <a:lnSpc>
                <a:spcPct val="200000"/>
              </a:lnSpc>
              <a:spcBef>
                <a:spcPts val="0"/>
              </a:spcBef>
              <a:spcAft>
                <a:spcPts val="0"/>
              </a:spcAft>
              <a:buSzPct val="100000"/>
              <a:buFont typeface="Roboto"/>
              <a:buChar char="•"/>
            </a:pPr>
            <a:r>
              <a:rPr lang="en-US" sz="4521">
                <a:latin typeface="Roboto"/>
                <a:ea typeface="Roboto"/>
                <a:cs typeface="Roboto"/>
                <a:sym typeface="Roboto"/>
              </a:rPr>
              <a:t>Enjoy!</a:t>
            </a:r>
            <a:endParaRPr i="1" sz="2821"/>
          </a:p>
          <a:p>
            <a:pPr indent="0" lvl="0" marL="0" rtl="0" algn="l">
              <a:lnSpc>
                <a:spcPct val="100000"/>
              </a:lnSpc>
              <a:spcBef>
                <a:spcPts val="480"/>
              </a:spcBef>
              <a:spcAft>
                <a:spcPts val="0"/>
              </a:spcAft>
              <a:buNone/>
            </a:pPr>
            <a:r>
              <a:t/>
            </a:r>
            <a:endParaRPr i="1" sz="2400"/>
          </a:p>
          <a:p>
            <a:pPr indent="0" lvl="0" marL="0" rtl="0" algn="ctr">
              <a:lnSpc>
                <a:spcPct val="100000"/>
              </a:lnSpc>
              <a:spcBef>
                <a:spcPts val="480"/>
              </a:spcBef>
              <a:spcAft>
                <a:spcPts val="0"/>
              </a:spcAft>
              <a:buNone/>
            </a:pPr>
            <a:r>
              <a:t/>
            </a:r>
            <a:endParaRPr i="1" sz="2400"/>
          </a:p>
          <a:p>
            <a:pPr indent="0" lvl="0" marL="0" rtl="0" algn="ctr">
              <a:lnSpc>
                <a:spcPct val="100000"/>
              </a:lnSpc>
              <a:spcBef>
                <a:spcPts val="480"/>
              </a:spcBef>
              <a:spcAft>
                <a:spcPts val="0"/>
              </a:spcAft>
              <a:buNone/>
            </a:pPr>
            <a:r>
              <a:rPr i="1" lang="en-US" sz="2400"/>
              <a:t>By The Rev. Dr. Valori Mulvey Sherer</a:t>
            </a:r>
            <a:endParaRPr i="1"/>
          </a:p>
        </p:txBody>
      </p:sp>
      <p:sp>
        <p:nvSpPr>
          <p:cNvPr id="191" name="Google Shape;191;gc4e8010ad2_0_6"/>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7E3EC"/>
        </a:solidFill>
      </p:bgPr>
    </p:bg>
    <p:spTree>
      <p:nvGrpSpPr>
        <p:cNvPr id="93" name="Shape 93"/>
        <p:cNvGrpSpPr/>
        <p:nvPr/>
      </p:nvGrpSpPr>
      <p:grpSpPr>
        <a:xfrm>
          <a:off x="0" y="0"/>
          <a:ext cx="0" cy="0"/>
          <a:chOff x="0" y="0"/>
          <a:chExt cx="0" cy="0"/>
        </a:xfrm>
      </p:grpSpPr>
      <p:sp>
        <p:nvSpPr>
          <p:cNvPr id="94" name="Google Shape;94;gc4e8010ad2_0_0"/>
          <p:cNvSpPr txBox="1"/>
          <p:nvPr>
            <p:ph type="title"/>
          </p:nvPr>
        </p:nvSpPr>
        <p:spPr>
          <a:xfrm>
            <a:off x="457200" y="274638"/>
            <a:ext cx="8229600" cy="1143000"/>
          </a:xfrm>
          <a:prstGeom prst="rect">
            <a:avLst/>
          </a:prstGeom>
          <a:gradFill>
            <a:gsLst>
              <a:gs pos="0">
                <a:srgbClr val="AF94D2"/>
              </a:gs>
              <a:gs pos="50000">
                <a:srgbClr val="CCBEE1"/>
              </a:gs>
              <a:gs pos="100000">
                <a:srgbClr val="E6E0EF"/>
              </a:gs>
            </a:gsLst>
            <a:lin ang="5400012" scaled="0"/>
          </a:gradFill>
          <a:ln cap="flat" cmpd="sng" w="9525">
            <a:solidFill>
              <a:srgbClr val="7C5F9F"/>
            </a:solidFill>
            <a:prstDash val="solid"/>
            <a:round/>
            <a:headEnd len="sm" w="sm" type="none"/>
            <a:tailEnd len="sm" w="sm" type="none"/>
          </a:ln>
          <a:effectLst>
            <a:outerShdw blurRad="40000" rotWithShape="0" dir="5400000" dist="20000">
              <a:srgbClr val="000000">
                <a:alpha val="37250"/>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chemeClr val="dk1"/>
                </a:solidFill>
                <a:latin typeface="Calibri"/>
                <a:ea typeface="Calibri"/>
                <a:cs typeface="Calibri"/>
                <a:sym typeface="Calibri"/>
              </a:rPr>
              <a:t>Vestry Spirituality</a:t>
            </a:r>
            <a:endParaRPr/>
          </a:p>
        </p:txBody>
      </p:sp>
      <p:sp>
        <p:nvSpPr>
          <p:cNvPr id="95" name="Google Shape;95;gc4e8010ad2_0_0"/>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rmAutofit fontScale="92500" lnSpcReduction="20000"/>
          </a:bodyPr>
          <a:lstStyle/>
          <a:p>
            <a:pPr indent="0" lvl="1" marL="91440" rtl="0" algn="ctr">
              <a:lnSpc>
                <a:spcPct val="100000"/>
              </a:lnSpc>
              <a:spcBef>
                <a:spcPts val="0"/>
              </a:spcBef>
              <a:spcAft>
                <a:spcPts val="0"/>
              </a:spcAft>
              <a:buClr>
                <a:schemeClr val="dk1"/>
              </a:buClr>
              <a:buSzPct val="108107"/>
              <a:buNone/>
            </a:pPr>
            <a:r>
              <a:rPr i="1" lang="en-US" sz="2400"/>
              <a:t>Will you continue in the apostles’ teaching and fellowship, </a:t>
            </a:r>
            <a:endParaRPr/>
          </a:p>
          <a:p>
            <a:pPr indent="0" lvl="1" marL="91440" rtl="0" algn="ctr">
              <a:lnSpc>
                <a:spcPct val="100000"/>
              </a:lnSpc>
              <a:spcBef>
                <a:spcPts val="0"/>
              </a:spcBef>
              <a:spcAft>
                <a:spcPts val="0"/>
              </a:spcAft>
              <a:buClr>
                <a:schemeClr val="dk1"/>
              </a:buClr>
              <a:buSzPct val="108107"/>
              <a:buNone/>
            </a:pPr>
            <a:r>
              <a:rPr i="1" lang="en-US" sz="2400"/>
              <a:t>in the breaking of bread and in the prayers? </a:t>
            </a:r>
            <a:r>
              <a:rPr lang="en-US" sz="1400"/>
              <a:t>(BCP, 302)</a:t>
            </a:r>
            <a:endParaRPr sz="1400"/>
          </a:p>
          <a:p>
            <a:pPr indent="0" lvl="1" marL="91440" rtl="0" algn="ctr">
              <a:lnSpc>
                <a:spcPct val="100000"/>
              </a:lnSpc>
              <a:spcBef>
                <a:spcPts val="0"/>
              </a:spcBef>
              <a:spcAft>
                <a:spcPts val="0"/>
              </a:spcAft>
              <a:buClr>
                <a:schemeClr val="dk1"/>
              </a:buClr>
              <a:buSzPct val="185327"/>
              <a:buNone/>
            </a:pPr>
            <a:r>
              <a:t/>
            </a:r>
            <a:endParaRPr sz="1400"/>
          </a:p>
          <a:p>
            <a:pPr indent="0" lvl="1" marL="91440" rtl="0" algn="l">
              <a:lnSpc>
                <a:spcPct val="100000"/>
              </a:lnSpc>
              <a:spcBef>
                <a:spcPts val="280"/>
              </a:spcBef>
              <a:spcAft>
                <a:spcPts val="0"/>
              </a:spcAft>
              <a:buClr>
                <a:schemeClr val="dk1"/>
              </a:buClr>
              <a:buSzPct val="108107"/>
              <a:buNone/>
            </a:pPr>
            <a:r>
              <a:t/>
            </a:r>
            <a:endParaRPr sz="1400"/>
          </a:p>
          <a:p>
            <a:pPr indent="-380999" lvl="0" marL="457200" rtl="0" algn="l">
              <a:lnSpc>
                <a:spcPct val="100000"/>
              </a:lnSpc>
              <a:spcBef>
                <a:spcPts val="480"/>
              </a:spcBef>
              <a:spcAft>
                <a:spcPts val="0"/>
              </a:spcAft>
              <a:buSzPct val="108107"/>
              <a:buChar char="•"/>
            </a:pPr>
            <a:r>
              <a:rPr lang="en-US" sz="2400"/>
              <a:t>What holy habits do we practice (really)?  Which then, can we model?</a:t>
            </a:r>
            <a:endParaRPr sz="2400"/>
          </a:p>
          <a:p>
            <a:pPr indent="0" lvl="0" marL="0" rtl="0" algn="l">
              <a:lnSpc>
                <a:spcPct val="100000"/>
              </a:lnSpc>
              <a:spcBef>
                <a:spcPts val="480"/>
              </a:spcBef>
              <a:spcAft>
                <a:spcPts val="0"/>
              </a:spcAft>
              <a:buSzPct val="81081"/>
              <a:buNone/>
            </a:pPr>
            <a:r>
              <a:t/>
            </a:r>
            <a:endParaRPr sz="2400"/>
          </a:p>
          <a:p>
            <a:pPr indent="-380999" lvl="0" marL="457200" rtl="0" algn="l">
              <a:lnSpc>
                <a:spcPct val="100000"/>
              </a:lnSpc>
              <a:spcBef>
                <a:spcPts val="480"/>
              </a:spcBef>
              <a:spcAft>
                <a:spcPts val="0"/>
              </a:spcAft>
              <a:buSzPct val="108107"/>
              <a:buChar char="•"/>
            </a:pPr>
            <a:r>
              <a:rPr lang="en-US" sz="2400"/>
              <a:t>Ministry of presence – an icon and symbol of support just by showing up!</a:t>
            </a:r>
            <a:endParaRPr sz="2400"/>
          </a:p>
          <a:p>
            <a:pPr indent="0" lvl="0" marL="0" rtl="0" algn="l">
              <a:lnSpc>
                <a:spcPct val="100000"/>
              </a:lnSpc>
              <a:spcBef>
                <a:spcPts val="480"/>
              </a:spcBef>
              <a:spcAft>
                <a:spcPts val="0"/>
              </a:spcAft>
              <a:buSzPct val="81081"/>
              <a:buNone/>
            </a:pPr>
            <a:r>
              <a:t/>
            </a:r>
            <a:endParaRPr sz="2400"/>
          </a:p>
          <a:p>
            <a:pPr indent="-380999" lvl="0" marL="457200" rtl="0" algn="l">
              <a:lnSpc>
                <a:spcPct val="100000"/>
              </a:lnSpc>
              <a:spcBef>
                <a:spcPts val="480"/>
              </a:spcBef>
              <a:spcAft>
                <a:spcPts val="0"/>
              </a:spcAft>
              <a:buSzPct val="108107"/>
              <a:buChar char="•"/>
            </a:pPr>
            <a:r>
              <a:rPr lang="en-US" sz="2400"/>
              <a:t>Humility: knowing oneself…gifts, graces, and limitations.</a:t>
            </a:r>
            <a:endParaRPr sz="2400"/>
          </a:p>
          <a:p>
            <a:pPr indent="0" lvl="0" marL="0" rtl="0" algn="l">
              <a:lnSpc>
                <a:spcPct val="100000"/>
              </a:lnSpc>
              <a:spcBef>
                <a:spcPts val="480"/>
              </a:spcBef>
              <a:spcAft>
                <a:spcPts val="0"/>
              </a:spcAft>
              <a:buSzPct val="81081"/>
              <a:buNone/>
            </a:pPr>
            <a:r>
              <a:t/>
            </a:r>
            <a:endParaRPr sz="2400"/>
          </a:p>
          <a:p>
            <a:pPr indent="-380999" lvl="0" marL="457200" rtl="0" algn="l">
              <a:lnSpc>
                <a:spcPct val="100000"/>
              </a:lnSpc>
              <a:spcBef>
                <a:spcPts val="480"/>
              </a:spcBef>
              <a:spcAft>
                <a:spcPts val="0"/>
              </a:spcAft>
              <a:buSzPct val="108107"/>
              <a:buChar char="•"/>
            </a:pPr>
            <a:r>
              <a:rPr lang="en-US" sz="2400"/>
              <a:t>Faithfully detached: it  isn’t about outcomes or “success” but about listening, learning and moving faithfully ahead.</a:t>
            </a:r>
            <a:endParaRPr/>
          </a:p>
        </p:txBody>
      </p:sp>
      <p:sp>
        <p:nvSpPr>
          <p:cNvPr id="96" name="Google Shape;96;gc4e8010ad2_0_0"/>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7E3EC"/>
        </a:solidFill>
      </p:bgPr>
    </p:bg>
    <p:spTree>
      <p:nvGrpSpPr>
        <p:cNvPr id="100" name="Shape 100"/>
        <p:cNvGrpSpPr/>
        <p:nvPr/>
      </p:nvGrpSpPr>
      <p:grpSpPr>
        <a:xfrm>
          <a:off x="0" y="0"/>
          <a:ext cx="0" cy="0"/>
          <a:chOff x="0" y="0"/>
          <a:chExt cx="0" cy="0"/>
        </a:xfrm>
      </p:grpSpPr>
      <p:sp>
        <p:nvSpPr>
          <p:cNvPr id="101" name="Google Shape;101;p9"/>
          <p:cNvSpPr txBox="1"/>
          <p:nvPr>
            <p:ph type="title"/>
          </p:nvPr>
        </p:nvSpPr>
        <p:spPr>
          <a:xfrm>
            <a:off x="457200" y="274638"/>
            <a:ext cx="8229600" cy="1143000"/>
          </a:xfrm>
          <a:prstGeom prst="rect">
            <a:avLst/>
          </a:prstGeom>
          <a:gradFill>
            <a:gsLst>
              <a:gs pos="0">
                <a:srgbClr val="AF94D2"/>
              </a:gs>
              <a:gs pos="50000">
                <a:srgbClr val="CCBEE1"/>
              </a:gs>
              <a:gs pos="100000">
                <a:srgbClr val="E6E0EF"/>
              </a:gs>
            </a:gsLst>
            <a:lin ang="5400000" scaled="0"/>
          </a:gradFill>
          <a:ln cap="flat" cmpd="sng" w="9525">
            <a:solidFill>
              <a:srgbClr val="7C5F9F"/>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chemeClr val="dk1"/>
                </a:solidFill>
                <a:latin typeface="Calibri"/>
                <a:ea typeface="Calibri"/>
                <a:cs typeface="Calibri"/>
                <a:sym typeface="Calibri"/>
              </a:rPr>
              <a:t>Leadership Thinking</a:t>
            </a:r>
            <a:endParaRPr/>
          </a:p>
        </p:txBody>
      </p:sp>
      <p:sp>
        <p:nvSpPr>
          <p:cNvPr id="102" name="Google Shape;102;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55000" lnSpcReduction="10000"/>
          </a:bodyPr>
          <a:lstStyle/>
          <a:p>
            <a:pPr indent="-200660" lvl="0" marL="342900" rtl="0" algn="l">
              <a:lnSpc>
                <a:spcPct val="100000"/>
              </a:lnSpc>
              <a:spcBef>
                <a:spcPts val="0"/>
              </a:spcBef>
              <a:spcAft>
                <a:spcPts val="0"/>
              </a:spcAft>
              <a:buClr>
                <a:schemeClr val="dk1"/>
              </a:buClr>
              <a:buSzPct val="100000"/>
              <a:buNone/>
            </a:pPr>
            <a:r>
              <a:t/>
            </a:r>
            <a:endParaRPr b="1"/>
          </a:p>
          <a:p>
            <a:pPr indent="-340360" lvl="0" marL="342900" rtl="0" algn="l">
              <a:lnSpc>
                <a:spcPct val="100000"/>
              </a:lnSpc>
              <a:spcBef>
                <a:spcPts val="448"/>
              </a:spcBef>
              <a:spcAft>
                <a:spcPts val="0"/>
              </a:spcAft>
              <a:buClr>
                <a:schemeClr val="dk1"/>
              </a:buClr>
              <a:buSzPct val="100000"/>
              <a:buChar char="•"/>
            </a:pPr>
            <a:r>
              <a:rPr b="1" lang="en-US" sz="3563"/>
              <a:t>Define the current reality.</a:t>
            </a:r>
            <a:r>
              <a:rPr lang="en-US" sz="3563"/>
              <a:t>  Your ability to articulate the current reality will affect the solutions you come up with AND people’s willingness to follow you.  </a:t>
            </a:r>
            <a:endParaRPr sz="3563"/>
          </a:p>
          <a:p>
            <a:pPr indent="0" lvl="0" marL="0" rtl="0" algn="l">
              <a:lnSpc>
                <a:spcPct val="100000"/>
              </a:lnSpc>
              <a:spcBef>
                <a:spcPts val="448"/>
              </a:spcBef>
              <a:spcAft>
                <a:spcPts val="0"/>
              </a:spcAft>
              <a:buSzPct val="91836"/>
              <a:buNone/>
            </a:pPr>
            <a:r>
              <a:t/>
            </a:r>
            <a:endParaRPr sz="3563"/>
          </a:p>
          <a:p>
            <a:pPr indent="-340360" lvl="0" marL="342900" rtl="0" algn="l">
              <a:lnSpc>
                <a:spcPct val="100000"/>
              </a:lnSpc>
              <a:spcBef>
                <a:spcPts val="448"/>
              </a:spcBef>
              <a:spcAft>
                <a:spcPts val="0"/>
              </a:spcAft>
              <a:buClr>
                <a:schemeClr val="dk1"/>
              </a:buClr>
              <a:buSzPct val="100000"/>
              <a:buChar char="•"/>
            </a:pPr>
            <a:r>
              <a:rPr b="1" lang="en-US" sz="3563"/>
              <a:t>Account for what is happening.  </a:t>
            </a:r>
            <a:r>
              <a:rPr lang="en-US" sz="3563"/>
              <a:t>The past is the key to our future.  Placing our seminal stories in the context of the salvation history of the church gives their individual role dignity, meaning, and significance.</a:t>
            </a:r>
            <a:endParaRPr sz="3563"/>
          </a:p>
          <a:p>
            <a:pPr indent="0" lvl="0" marL="0" rtl="0" algn="l">
              <a:lnSpc>
                <a:spcPct val="100000"/>
              </a:lnSpc>
              <a:spcBef>
                <a:spcPts val="448"/>
              </a:spcBef>
              <a:spcAft>
                <a:spcPts val="0"/>
              </a:spcAft>
              <a:buSzPct val="91836"/>
              <a:buNone/>
            </a:pPr>
            <a:r>
              <a:t/>
            </a:r>
            <a:endParaRPr sz="3563"/>
          </a:p>
          <a:p>
            <a:pPr indent="-340360" lvl="0" marL="342900" rtl="0" algn="l">
              <a:lnSpc>
                <a:spcPct val="100000"/>
              </a:lnSpc>
              <a:spcBef>
                <a:spcPts val="448"/>
              </a:spcBef>
              <a:spcAft>
                <a:spcPts val="0"/>
              </a:spcAft>
              <a:buClr>
                <a:schemeClr val="dk1"/>
              </a:buClr>
              <a:buSzPct val="100000"/>
              <a:buChar char="•"/>
            </a:pPr>
            <a:r>
              <a:rPr b="1" lang="en-US" sz="3563"/>
              <a:t>Know where the organization is headed</a:t>
            </a:r>
            <a:r>
              <a:rPr lang="en-US" sz="3563"/>
              <a:t>.  This is not about  the end result – God’s plans may be bigger or different than we imagined.  The important thing is to inspire hope and confidence in God’s desired future for us.</a:t>
            </a:r>
            <a:endParaRPr sz="3563"/>
          </a:p>
          <a:p>
            <a:pPr indent="0" lvl="0" marL="0" rtl="0" algn="l">
              <a:lnSpc>
                <a:spcPct val="100000"/>
              </a:lnSpc>
              <a:spcBef>
                <a:spcPts val="448"/>
              </a:spcBef>
              <a:spcAft>
                <a:spcPts val="0"/>
              </a:spcAft>
              <a:buSzPct val="91836"/>
              <a:buNone/>
            </a:pPr>
            <a:r>
              <a:t/>
            </a:r>
            <a:endParaRPr sz="3563"/>
          </a:p>
          <a:p>
            <a:pPr indent="-340360" lvl="0" marL="342900" rtl="0" algn="l">
              <a:lnSpc>
                <a:spcPct val="100000"/>
              </a:lnSpc>
              <a:spcBef>
                <a:spcPts val="448"/>
              </a:spcBef>
              <a:spcAft>
                <a:spcPts val="0"/>
              </a:spcAft>
              <a:buClr>
                <a:schemeClr val="dk1"/>
              </a:buClr>
              <a:buSzPct val="100000"/>
              <a:buChar char="•"/>
            </a:pPr>
            <a:r>
              <a:rPr b="1" lang="en-US" sz="3563"/>
              <a:t>Make plans and bless the people.  </a:t>
            </a:r>
            <a:r>
              <a:rPr lang="en-US" sz="3563"/>
              <a:t>Lots of people can identify the problem.  Leaders determine a course of action, and bless and celebrate success.</a:t>
            </a:r>
            <a:endParaRPr sz="3563"/>
          </a:p>
        </p:txBody>
      </p:sp>
      <p:sp>
        <p:nvSpPr>
          <p:cNvPr id="103" name="Google Shape;103;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7E3EC"/>
        </a:solidFill>
      </p:bgPr>
    </p:bg>
    <p:spTree>
      <p:nvGrpSpPr>
        <p:cNvPr id="107" name="Shape 107"/>
        <p:cNvGrpSpPr/>
        <p:nvPr/>
      </p:nvGrpSpPr>
      <p:grpSpPr>
        <a:xfrm>
          <a:off x="0" y="0"/>
          <a:ext cx="0" cy="0"/>
          <a:chOff x="0" y="0"/>
          <a:chExt cx="0" cy="0"/>
        </a:xfrm>
      </p:grpSpPr>
      <p:sp>
        <p:nvSpPr>
          <p:cNvPr id="108" name="Google Shape;108;p8"/>
          <p:cNvSpPr txBox="1"/>
          <p:nvPr>
            <p:ph type="title"/>
          </p:nvPr>
        </p:nvSpPr>
        <p:spPr>
          <a:xfrm>
            <a:off x="457200" y="274638"/>
            <a:ext cx="8229600" cy="1143000"/>
          </a:xfrm>
          <a:prstGeom prst="rect">
            <a:avLst/>
          </a:prstGeom>
          <a:gradFill>
            <a:gsLst>
              <a:gs pos="0">
                <a:srgbClr val="AF94D2"/>
              </a:gs>
              <a:gs pos="50000">
                <a:srgbClr val="CCBEE1"/>
              </a:gs>
              <a:gs pos="100000">
                <a:srgbClr val="E6E0EF"/>
              </a:gs>
            </a:gsLst>
            <a:lin ang="5400000" scaled="0"/>
          </a:gradFill>
          <a:ln cap="flat" cmpd="sng" w="9525">
            <a:solidFill>
              <a:srgbClr val="7C5F9F"/>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chemeClr val="dk1"/>
                </a:solidFill>
                <a:latin typeface="Calibri"/>
                <a:ea typeface="Calibri"/>
                <a:cs typeface="Calibri"/>
                <a:sym typeface="Calibri"/>
              </a:rPr>
              <a:t>Vestry Leadership</a:t>
            </a:r>
            <a:endParaRPr/>
          </a:p>
        </p:txBody>
      </p:sp>
      <p:sp>
        <p:nvSpPr>
          <p:cNvPr id="109" name="Google Shape;109;p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p>
            <a:pPr indent="0" lvl="0" marL="0" rtl="0" algn="ctr">
              <a:lnSpc>
                <a:spcPct val="100000"/>
              </a:lnSpc>
              <a:spcBef>
                <a:spcPts val="0"/>
              </a:spcBef>
              <a:spcAft>
                <a:spcPts val="0"/>
              </a:spcAft>
              <a:buClr>
                <a:schemeClr val="dk1"/>
              </a:buClr>
              <a:buSzPts val="2400"/>
              <a:buNone/>
            </a:pPr>
            <a:r>
              <a:rPr lang="en-US"/>
              <a:t>Transactional</a:t>
            </a:r>
            <a:endParaRPr/>
          </a:p>
        </p:txBody>
      </p:sp>
      <p:sp>
        <p:nvSpPr>
          <p:cNvPr id="110" name="Google Shape;110;p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p>
            <a:pPr indent="-355600" lvl="0" marL="457200" rtl="0" algn="l">
              <a:lnSpc>
                <a:spcPct val="110000"/>
              </a:lnSpc>
              <a:spcBef>
                <a:spcPts val="0"/>
              </a:spcBef>
              <a:spcAft>
                <a:spcPts val="0"/>
              </a:spcAft>
              <a:buSzPts val="2000"/>
              <a:buChar char="•"/>
            </a:pPr>
            <a:r>
              <a:rPr lang="en-US" sz="2000"/>
              <a:t>Getting things done; task oriented.  Based on mutual reward.</a:t>
            </a:r>
            <a:endParaRPr sz="2000"/>
          </a:p>
          <a:p>
            <a:pPr indent="0" lvl="0" marL="457200" rtl="0" algn="l">
              <a:lnSpc>
                <a:spcPct val="110000"/>
              </a:lnSpc>
              <a:spcBef>
                <a:spcPts val="0"/>
              </a:spcBef>
              <a:spcAft>
                <a:spcPts val="0"/>
              </a:spcAft>
              <a:buSzPts val="2400"/>
              <a:buNone/>
            </a:pPr>
            <a:r>
              <a:t/>
            </a:r>
            <a:endParaRPr sz="2000"/>
          </a:p>
          <a:p>
            <a:pPr indent="-355600" lvl="0" marL="457200" rtl="0" algn="l">
              <a:lnSpc>
                <a:spcPct val="110000"/>
              </a:lnSpc>
              <a:spcBef>
                <a:spcPts val="0"/>
              </a:spcBef>
              <a:spcAft>
                <a:spcPts val="0"/>
              </a:spcAft>
              <a:buSzPts val="2000"/>
              <a:buChar char="•"/>
            </a:pPr>
            <a:r>
              <a:rPr lang="en-US" sz="2000"/>
              <a:t>Accepts goals, structures of the existing organizational culture (status quo).</a:t>
            </a:r>
            <a:endParaRPr/>
          </a:p>
          <a:p>
            <a:pPr indent="0" lvl="0" marL="457200" rtl="0" algn="l">
              <a:lnSpc>
                <a:spcPct val="110000"/>
              </a:lnSpc>
              <a:spcBef>
                <a:spcPts val="0"/>
              </a:spcBef>
              <a:spcAft>
                <a:spcPts val="0"/>
              </a:spcAft>
              <a:buSzPts val="2400"/>
              <a:buNone/>
            </a:pPr>
            <a:r>
              <a:t/>
            </a:r>
            <a:endParaRPr sz="1000"/>
          </a:p>
          <a:p>
            <a:pPr indent="-355600" lvl="0" marL="457200" rtl="0" algn="l">
              <a:lnSpc>
                <a:spcPct val="110000"/>
              </a:lnSpc>
              <a:spcBef>
                <a:spcPts val="0"/>
              </a:spcBef>
              <a:spcAft>
                <a:spcPts val="0"/>
              </a:spcAft>
              <a:buSzPts val="2000"/>
              <a:buChar char="•"/>
            </a:pPr>
            <a:r>
              <a:rPr lang="en-US" sz="2000"/>
              <a:t>Leader encourages saying:  If you will do this and that, you will be a success.</a:t>
            </a:r>
            <a:endParaRPr/>
          </a:p>
        </p:txBody>
      </p:sp>
      <p:sp>
        <p:nvSpPr>
          <p:cNvPr id="111" name="Google Shape;111;p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p>
            <a:pPr indent="0" lvl="0" marL="0" rtl="0" algn="ctr">
              <a:lnSpc>
                <a:spcPct val="100000"/>
              </a:lnSpc>
              <a:spcBef>
                <a:spcPts val="0"/>
              </a:spcBef>
              <a:spcAft>
                <a:spcPts val="0"/>
              </a:spcAft>
              <a:buClr>
                <a:schemeClr val="dk1"/>
              </a:buClr>
              <a:buSzPts val="2400"/>
              <a:buNone/>
            </a:pPr>
            <a:r>
              <a:rPr lang="en-US"/>
              <a:t>Transformational</a:t>
            </a:r>
            <a:endParaRPr/>
          </a:p>
        </p:txBody>
      </p:sp>
      <p:sp>
        <p:nvSpPr>
          <p:cNvPr id="112" name="Google Shape;112;p8"/>
          <p:cNvSpPr txBox="1"/>
          <p:nvPr>
            <p:ph idx="4" type="body"/>
          </p:nvPr>
        </p:nvSpPr>
        <p:spPr>
          <a:xfrm>
            <a:off x="4645025" y="2174874"/>
            <a:ext cx="4041775" cy="4149725"/>
          </a:xfrm>
          <a:prstGeom prst="rect">
            <a:avLst/>
          </a:prstGeom>
          <a:noFill/>
          <a:ln>
            <a:noFill/>
          </a:ln>
        </p:spPr>
        <p:txBody>
          <a:bodyPr anchorCtr="0" anchor="t" bIns="45700" lIns="91425" spcFirstLastPara="1" rIns="91425" wrap="square" tIns="45700">
            <a:noAutofit/>
          </a:bodyPr>
          <a:lstStyle/>
          <a:p>
            <a:pPr indent="-317500" lvl="0" marL="342900" rtl="0" algn="l">
              <a:lnSpc>
                <a:spcPct val="120000"/>
              </a:lnSpc>
              <a:spcBef>
                <a:spcPts val="0"/>
              </a:spcBef>
              <a:spcAft>
                <a:spcPts val="0"/>
              </a:spcAft>
              <a:buSzPts val="2000"/>
              <a:buChar char="•"/>
            </a:pPr>
            <a:r>
              <a:rPr lang="en-US" sz="2000"/>
              <a:t>Involves vision, integrity, ideals, and values.</a:t>
            </a:r>
            <a:endParaRPr/>
          </a:p>
          <a:p>
            <a:pPr indent="0" lvl="0" marL="0" rtl="0" algn="l">
              <a:lnSpc>
                <a:spcPct val="120000"/>
              </a:lnSpc>
              <a:spcBef>
                <a:spcPts val="0"/>
              </a:spcBef>
              <a:spcAft>
                <a:spcPts val="0"/>
              </a:spcAft>
              <a:buSzPts val="2400"/>
              <a:buNone/>
            </a:pPr>
            <a:r>
              <a:t/>
            </a:r>
            <a:endParaRPr sz="1000"/>
          </a:p>
          <a:p>
            <a:pPr indent="-317500" lvl="0" marL="342900" rtl="0" algn="l">
              <a:lnSpc>
                <a:spcPct val="120000"/>
              </a:lnSpc>
              <a:spcBef>
                <a:spcPts val="0"/>
              </a:spcBef>
              <a:spcAft>
                <a:spcPts val="0"/>
              </a:spcAft>
              <a:buSzPts val="2000"/>
              <a:buChar char="•"/>
            </a:pPr>
            <a:r>
              <a:rPr lang="en-US" sz="2000"/>
              <a:t>Aim is to lead the organization to a preferred future and build commitment for the long haul.</a:t>
            </a:r>
            <a:endParaRPr/>
          </a:p>
          <a:p>
            <a:pPr indent="0" lvl="0" marL="0" rtl="0" algn="l">
              <a:lnSpc>
                <a:spcPct val="120000"/>
              </a:lnSpc>
              <a:spcBef>
                <a:spcPts val="0"/>
              </a:spcBef>
              <a:spcAft>
                <a:spcPts val="0"/>
              </a:spcAft>
              <a:buSzPts val="2400"/>
              <a:buNone/>
            </a:pPr>
            <a:r>
              <a:t/>
            </a:r>
            <a:endParaRPr sz="1000"/>
          </a:p>
          <a:p>
            <a:pPr indent="-317500" lvl="0" marL="342900" rtl="0" algn="l">
              <a:lnSpc>
                <a:spcPct val="120000"/>
              </a:lnSpc>
              <a:spcBef>
                <a:spcPts val="0"/>
              </a:spcBef>
              <a:spcAft>
                <a:spcPts val="0"/>
              </a:spcAft>
              <a:buSzPts val="2000"/>
              <a:buChar char="•"/>
            </a:pPr>
            <a:r>
              <a:rPr lang="en-US" sz="2000"/>
              <a:t>Leader encourages saying:   I know it’s difficult, but it’s the right thing to do… or… Faith is the substance of things hoped for, the evidence of things not seen.</a:t>
            </a:r>
            <a:endParaRPr/>
          </a:p>
        </p:txBody>
      </p:sp>
      <p:sp>
        <p:nvSpPr>
          <p:cNvPr id="113" name="Google Shape;11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7E3EC"/>
        </a:solidFill>
      </p:bgPr>
    </p:bg>
    <p:spTree>
      <p:nvGrpSpPr>
        <p:cNvPr id="117" name="Shape 117"/>
        <p:cNvGrpSpPr/>
        <p:nvPr/>
      </p:nvGrpSpPr>
      <p:grpSpPr>
        <a:xfrm>
          <a:off x="0" y="0"/>
          <a:ext cx="0" cy="0"/>
          <a:chOff x="0" y="0"/>
          <a:chExt cx="0" cy="0"/>
        </a:xfrm>
      </p:grpSpPr>
      <p:sp>
        <p:nvSpPr>
          <p:cNvPr id="118" name="Google Shape;118;p5"/>
          <p:cNvSpPr txBox="1"/>
          <p:nvPr>
            <p:ph type="title"/>
          </p:nvPr>
        </p:nvSpPr>
        <p:spPr>
          <a:xfrm>
            <a:off x="457200" y="274638"/>
            <a:ext cx="8229600" cy="1143000"/>
          </a:xfrm>
          <a:prstGeom prst="rect">
            <a:avLst/>
          </a:prstGeom>
          <a:gradFill>
            <a:gsLst>
              <a:gs pos="0">
                <a:srgbClr val="AF94D2"/>
              </a:gs>
              <a:gs pos="50000">
                <a:srgbClr val="CCBEE1"/>
              </a:gs>
              <a:gs pos="100000">
                <a:srgbClr val="E6E0EF"/>
              </a:gs>
            </a:gsLst>
            <a:lin ang="5400000" scaled="0"/>
          </a:gradFill>
          <a:ln cap="flat" cmpd="sng" w="9525">
            <a:solidFill>
              <a:srgbClr val="7C5F9F"/>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chemeClr val="dk1"/>
                </a:solidFill>
                <a:latin typeface="Calibri"/>
                <a:ea typeface="Calibri"/>
                <a:cs typeface="Calibri"/>
                <a:sym typeface="Calibri"/>
              </a:rPr>
              <a:t>Commitment to the Church</a:t>
            </a:r>
            <a:endParaRPr/>
          </a:p>
        </p:txBody>
      </p:sp>
      <p:sp>
        <p:nvSpPr>
          <p:cNvPr id="119" name="Google Shape;119;p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lnSpcReduction="10000"/>
          </a:bodyPr>
          <a:lstStyle/>
          <a:p>
            <a:pPr indent="0" lvl="0" marL="91440" rtl="0" algn="ctr">
              <a:lnSpc>
                <a:spcPct val="100000"/>
              </a:lnSpc>
              <a:spcBef>
                <a:spcPts val="0"/>
              </a:spcBef>
              <a:spcAft>
                <a:spcPts val="0"/>
              </a:spcAft>
              <a:buClr>
                <a:schemeClr val="dk1"/>
              </a:buClr>
              <a:buSzPts val="2600"/>
              <a:buNone/>
            </a:pPr>
            <a:r>
              <a:rPr i="1" lang="en-US" sz="2600"/>
              <a:t>Each individual vestry member </a:t>
            </a:r>
            <a:endParaRPr/>
          </a:p>
          <a:p>
            <a:pPr indent="0" lvl="0" marL="91440" rtl="0" algn="ctr">
              <a:lnSpc>
                <a:spcPct val="100000"/>
              </a:lnSpc>
              <a:spcBef>
                <a:spcPts val="0"/>
              </a:spcBef>
              <a:spcAft>
                <a:spcPts val="0"/>
              </a:spcAft>
              <a:buClr>
                <a:schemeClr val="dk1"/>
              </a:buClr>
              <a:buSzPts val="2600"/>
              <a:buNone/>
            </a:pPr>
            <a:r>
              <a:rPr i="1" lang="en-US" sz="2600"/>
              <a:t>must be committed to the church and its activities. </a:t>
            </a:r>
            <a:endParaRPr/>
          </a:p>
          <a:p>
            <a:pPr indent="0" lvl="0" marL="91440" rtl="0" algn="ctr">
              <a:lnSpc>
                <a:spcPct val="100000"/>
              </a:lnSpc>
              <a:spcBef>
                <a:spcPts val="0"/>
              </a:spcBef>
              <a:spcAft>
                <a:spcPts val="0"/>
              </a:spcAft>
              <a:buClr>
                <a:schemeClr val="dk1"/>
              </a:buClr>
              <a:buSzPts val="2400"/>
              <a:buNone/>
            </a:pPr>
            <a:r>
              <a:t/>
            </a:r>
            <a:endParaRPr i="1" sz="2400"/>
          </a:p>
          <a:p>
            <a:pPr indent="-381000" lvl="0" marL="457200" rtl="0" algn="l">
              <a:lnSpc>
                <a:spcPct val="100000"/>
              </a:lnSpc>
              <a:spcBef>
                <a:spcPts val="480"/>
              </a:spcBef>
              <a:spcAft>
                <a:spcPts val="0"/>
              </a:spcAft>
              <a:buSzPts val="2400"/>
              <a:buChar char="•"/>
            </a:pPr>
            <a:r>
              <a:rPr lang="en-US" sz="2400"/>
              <a:t>The vestry casts and embodies the vision of the church.</a:t>
            </a:r>
            <a:endParaRPr sz="2400"/>
          </a:p>
          <a:p>
            <a:pPr indent="0" lvl="0" marL="0" rtl="0" algn="l">
              <a:lnSpc>
                <a:spcPct val="100000"/>
              </a:lnSpc>
              <a:spcBef>
                <a:spcPts val="480"/>
              </a:spcBef>
              <a:spcAft>
                <a:spcPts val="0"/>
              </a:spcAft>
              <a:buNone/>
            </a:pPr>
            <a:r>
              <a:t/>
            </a:r>
            <a:endParaRPr sz="900"/>
          </a:p>
          <a:p>
            <a:pPr indent="-381000" lvl="0" marL="457200" rtl="0" algn="l">
              <a:lnSpc>
                <a:spcPct val="100000"/>
              </a:lnSpc>
              <a:spcBef>
                <a:spcPts val="480"/>
              </a:spcBef>
              <a:spcAft>
                <a:spcPts val="0"/>
              </a:spcAft>
              <a:buSzPts val="2400"/>
              <a:buChar char="•"/>
            </a:pPr>
            <a:r>
              <a:rPr lang="en-US" sz="2400"/>
              <a:t>If  an event is considered to be a major parish event ALL vestry members should be present (except for good cause). Church members notice when vestry are present or absent at events.</a:t>
            </a:r>
            <a:endParaRPr sz="2400"/>
          </a:p>
          <a:p>
            <a:pPr indent="0" lvl="0" marL="0" rtl="0" algn="l">
              <a:lnSpc>
                <a:spcPct val="100000"/>
              </a:lnSpc>
              <a:spcBef>
                <a:spcPts val="480"/>
              </a:spcBef>
              <a:spcAft>
                <a:spcPts val="0"/>
              </a:spcAft>
              <a:buNone/>
            </a:pPr>
            <a:r>
              <a:t/>
            </a:r>
            <a:endParaRPr sz="900"/>
          </a:p>
          <a:p>
            <a:pPr indent="-381000" lvl="0" marL="457200" rtl="0" algn="l">
              <a:lnSpc>
                <a:spcPct val="100000"/>
              </a:lnSpc>
              <a:spcBef>
                <a:spcPts val="480"/>
              </a:spcBef>
              <a:spcAft>
                <a:spcPts val="0"/>
              </a:spcAft>
              <a:buSzPts val="2400"/>
              <a:buChar char="•"/>
            </a:pPr>
            <a:r>
              <a:rPr lang="en-US" sz="2400"/>
              <a:t>The congregation will often reflect the commitment level of the vestry.</a:t>
            </a:r>
            <a:endParaRPr sz="2200"/>
          </a:p>
        </p:txBody>
      </p:sp>
      <p:sp>
        <p:nvSpPr>
          <p:cNvPr id="120" name="Google Shape;120;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7E3EC"/>
        </a:solidFill>
      </p:bgPr>
    </p:bg>
    <p:spTree>
      <p:nvGrpSpPr>
        <p:cNvPr id="124" name="Shape 124"/>
        <p:cNvGrpSpPr/>
        <p:nvPr/>
      </p:nvGrpSpPr>
      <p:grpSpPr>
        <a:xfrm>
          <a:off x="0" y="0"/>
          <a:ext cx="0" cy="0"/>
          <a:chOff x="0" y="0"/>
          <a:chExt cx="0" cy="0"/>
        </a:xfrm>
      </p:grpSpPr>
      <p:sp>
        <p:nvSpPr>
          <p:cNvPr id="125" name="Google Shape;125;p6"/>
          <p:cNvSpPr txBox="1"/>
          <p:nvPr>
            <p:ph idx="1" type="body"/>
          </p:nvPr>
        </p:nvSpPr>
        <p:spPr>
          <a:xfrm>
            <a:off x="457200" y="1600200"/>
            <a:ext cx="8229600" cy="4525963"/>
          </a:xfrm>
          <a:prstGeom prst="rect">
            <a:avLst/>
          </a:prstGeom>
          <a:solidFill>
            <a:srgbClr val="E7E3EC"/>
          </a:solidFill>
          <a:ln>
            <a:noFill/>
          </a:ln>
        </p:spPr>
        <p:txBody>
          <a:bodyPr anchorCtr="0" anchor="t" bIns="45700" lIns="91425" spcFirstLastPara="1" rIns="91425" wrap="square" tIns="45700">
            <a:normAutofit lnSpcReduction="20000"/>
          </a:bodyPr>
          <a:lstStyle/>
          <a:p>
            <a:pPr indent="0" lvl="0" marL="91440" rtl="0" algn="ctr">
              <a:lnSpc>
                <a:spcPct val="100000"/>
              </a:lnSpc>
              <a:spcBef>
                <a:spcPts val="0"/>
              </a:spcBef>
              <a:spcAft>
                <a:spcPts val="0"/>
              </a:spcAft>
              <a:buClr>
                <a:schemeClr val="dk1"/>
              </a:buClr>
              <a:buSzPts val="2000"/>
              <a:buNone/>
            </a:pPr>
            <a:r>
              <a:rPr i="1" lang="en-US" sz="2000"/>
              <a:t>Each member of the vestry </a:t>
            </a:r>
            <a:endParaRPr sz="2000"/>
          </a:p>
          <a:p>
            <a:pPr indent="0" lvl="0" marL="91440" rtl="0" algn="ctr">
              <a:lnSpc>
                <a:spcPct val="100000"/>
              </a:lnSpc>
              <a:spcBef>
                <a:spcPts val="0"/>
              </a:spcBef>
              <a:spcAft>
                <a:spcPts val="0"/>
              </a:spcAft>
              <a:buClr>
                <a:schemeClr val="dk1"/>
              </a:buClr>
              <a:buSzPts val="2000"/>
              <a:buNone/>
            </a:pPr>
            <a:r>
              <a:rPr i="1" lang="en-US" sz="2000"/>
              <a:t>should be financially committed to the church.</a:t>
            </a:r>
            <a:endParaRPr i="1" sz="2000"/>
          </a:p>
          <a:p>
            <a:pPr indent="0" lvl="0" marL="91440" rtl="0" algn="ctr">
              <a:lnSpc>
                <a:spcPct val="100000"/>
              </a:lnSpc>
              <a:spcBef>
                <a:spcPts val="0"/>
              </a:spcBef>
              <a:spcAft>
                <a:spcPts val="0"/>
              </a:spcAft>
              <a:buClr>
                <a:schemeClr val="dk1"/>
              </a:buClr>
              <a:buSzPts val="2000"/>
              <a:buNone/>
            </a:pPr>
            <a:r>
              <a:t/>
            </a:r>
            <a:endParaRPr i="1" sz="2000"/>
          </a:p>
          <a:p>
            <a:pPr indent="0" lvl="0" marL="91440" rtl="0" algn="ctr">
              <a:lnSpc>
                <a:spcPct val="100000"/>
              </a:lnSpc>
              <a:spcBef>
                <a:spcPts val="320"/>
              </a:spcBef>
              <a:spcAft>
                <a:spcPts val="0"/>
              </a:spcAft>
              <a:buClr>
                <a:schemeClr val="dk1"/>
              </a:buClr>
              <a:buSzPts val="2000"/>
              <a:buNone/>
            </a:pPr>
            <a:r>
              <a:t/>
            </a:r>
            <a:endParaRPr sz="2000"/>
          </a:p>
          <a:p>
            <a:pPr indent="-390260" lvl="0" marL="457200" rtl="0" algn="l">
              <a:lnSpc>
                <a:spcPct val="100000"/>
              </a:lnSpc>
              <a:spcBef>
                <a:spcPts val="360"/>
              </a:spcBef>
              <a:spcAft>
                <a:spcPts val="0"/>
              </a:spcAft>
              <a:buSzPts val="2092"/>
              <a:buChar char="•"/>
            </a:pPr>
            <a:r>
              <a:rPr lang="en-US" sz="2200"/>
              <a:t> </a:t>
            </a:r>
            <a:r>
              <a:rPr lang="en-US" sz="2300"/>
              <a:t>The issue is faithfulness – not the dollar amount.</a:t>
            </a:r>
            <a:endParaRPr sz="2300"/>
          </a:p>
          <a:p>
            <a:pPr indent="0" lvl="0" marL="0" rtl="0" algn="l">
              <a:lnSpc>
                <a:spcPct val="100000"/>
              </a:lnSpc>
              <a:spcBef>
                <a:spcPts val="360"/>
              </a:spcBef>
              <a:spcAft>
                <a:spcPts val="0"/>
              </a:spcAft>
              <a:buSzPts val="1800"/>
              <a:buNone/>
            </a:pPr>
            <a:r>
              <a:t/>
            </a:r>
            <a:endParaRPr sz="2300"/>
          </a:p>
          <a:p>
            <a:pPr indent="-396610" lvl="0" marL="457200" rtl="0" algn="l">
              <a:lnSpc>
                <a:spcPct val="100000"/>
              </a:lnSpc>
              <a:spcBef>
                <a:spcPts val="360"/>
              </a:spcBef>
              <a:spcAft>
                <a:spcPts val="0"/>
              </a:spcAft>
              <a:buSzPts val="2192"/>
              <a:buChar char="•"/>
            </a:pPr>
            <a:r>
              <a:rPr lang="en-US" sz="2300"/>
              <a:t>  Vestry members who are NOT financially committed become ongoing problems for the vestry because they are also often less committed to church activities and are often reluctant to take risks when it comes time to approve the budget or spending for a new initiative that requires faith that God will provide.</a:t>
            </a:r>
            <a:endParaRPr sz="2300"/>
          </a:p>
          <a:p>
            <a:pPr indent="0" lvl="0" marL="0" rtl="0" algn="l">
              <a:lnSpc>
                <a:spcPct val="100000"/>
              </a:lnSpc>
              <a:spcBef>
                <a:spcPts val="360"/>
              </a:spcBef>
              <a:spcAft>
                <a:spcPts val="0"/>
              </a:spcAft>
              <a:buSzPts val="1800"/>
              <a:buNone/>
            </a:pPr>
            <a:r>
              <a:t/>
            </a:r>
            <a:endParaRPr sz="2300"/>
          </a:p>
          <a:p>
            <a:pPr indent="-396609" lvl="0" marL="457200" rtl="0" algn="l">
              <a:lnSpc>
                <a:spcPct val="100000"/>
              </a:lnSpc>
              <a:spcBef>
                <a:spcPts val="360"/>
              </a:spcBef>
              <a:spcAft>
                <a:spcPts val="0"/>
              </a:spcAft>
              <a:buSzPts val="2192"/>
              <a:buChar char="•"/>
            </a:pPr>
            <a:r>
              <a:rPr lang="en-US" sz="2300"/>
              <a:t>  Churches generally rise no higher than the commitment level of the vestry.</a:t>
            </a:r>
            <a:endParaRPr sz="2100"/>
          </a:p>
        </p:txBody>
      </p:sp>
      <p:sp>
        <p:nvSpPr>
          <p:cNvPr id="126" name="Google Shape;126;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
        <p:nvSpPr>
          <p:cNvPr id="127" name="Google Shape;127;p6"/>
          <p:cNvSpPr txBox="1"/>
          <p:nvPr>
            <p:ph type="title"/>
          </p:nvPr>
        </p:nvSpPr>
        <p:spPr>
          <a:xfrm>
            <a:off x="457200" y="274638"/>
            <a:ext cx="8229600" cy="1143000"/>
          </a:xfrm>
          <a:prstGeom prst="rect">
            <a:avLst/>
          </a:prstGeom>
          <a:gradFill>
            <a:gsLst>
              <a:gs pos="0">
                <a:srgbClr val="AF94D2"/>
              </a:gs>
              <a:gs pos="50000">
                <a:srgbClr val="CCBEE1"/>
              </a:gs>
              <a:gs pos="100000">
                <a:srgbClr val="E6E0EF"/>
              </a:gs>
            </a:gsLst>
            <a:lin ang="5400000" scaled="0"/>
          </a:gradFill>
          <a:ln cap="flat" cmpd="sng" w="9525">
            <a:solidFill>
              <a:srgbClr val="7C5F9F"/>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chemeClr val="dk1"/>
                </a:solidFill>
                <a:latin typeface="Calibri"/>
                <a:ea typeface="Calibri"/>
                <a:cs typeface="Calibri"/>
                <a:sym typeface="Calibri"/>
              </a:rPr>
              <a:t>Financial Commitment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BEFE9"/>
        </a:solidFill>
      </p:bgPr>
    </p:bg>
    <p:spTree>
      <p:nvGrpSpPr>
        <p:cNvPr id="131" name="Shape 131"/>
        <p:cNvGrpSpPr/>
        <p:nvPr/>
      </p:nvGrpSpPr>
      <p:grpSpPr>
        <a:xfrm>
          <a:off x="0" y="0"/>
          <a:ext cx="0" cy="0"/>
          <a:chOff x="0" y="0"/>
          <a:chExt cx="0" cy="0"/>
        </a:xfrm>
      </p:grpSpPr>
      <p:sp>
        <p:nvSpPr>
          <p:cNvPr id="132" name="Google Shape;132;p4"/>
          <p:cNvSpPr txBox="1"/>
          <p:nvPr>
            <p:ph type="title"/>
          </p:nvPr>
        </p:nvSpPr>
        <p:spPr>
          <a:xfrm>
            <a:off x="457200" y="274638"/>
            <a:ext cx="8229600" cy="1143000"/>
          </a:xfrm>
          <a:prstGeom prst="rect">
            <a:avLst/>
          </a:prstGeom>
          <a:gradFill>
            <a:gsLst>
              <a:gs pos="0">
                <a:srgbClr val="B4C999"/>
              </a:gs>
              <a:gs pos="50000">
                <a:srgbClr val="D0DCC0"/>
              </a:gs>
              <a:gs pos="100000">
                <a:srgbClr val="E7EDE0"/>
              </a:gs>
            </a:gsLst>
            <a:path path="circle">
              <a:fillToRect b="50%" l="50%" r="50%" t="50%"/>
            </a:path>
            <a:tileRect/>
          </a:gradFill>
          <a:ln cap="flat" cmpd="sng" w="9525">
            <a:solidFill>
              <a:srgbClr val="97B853"/>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3" marL="0" rtl="0" algn="ctr">
              <a:lnSpc>
                <a:spcPct val="100000"/>
              </a:lnSpc>
              <a:spcBef>
                <a:spcPts val="0"/>
              </a:spcBef>
              <a:spcAft>
                <a:spcPts val="0"/>
              </a:spcAft>
              <a:buSzPts val="1400"/>
              <a:buNone/>
            </a:pPr>
            <a:r>
              <a:rPr lang="en-US" sz="4000">
                <a:solidFill>
                  <a:schemeClr val="dk1"/>
                </a:solidFill>
                <a:latin typeface="Calibri"/>
                <a:ea typeface="Calibri"/>
                <a:cs typeface="Calibri"/>
                <a:sym typeface="Calibri"/>
              </a:rPr>
              <a:t>Church as a Learning Community</a:t>
            </a:r>
            <a:br>
              <a:rPr lang="en-US">
                <a:solidFill>
                  <a:schemeClr val="dk1"/>
                </a:solidFill>
                <a:latin typeface="Calibri"/>
                <a:ea typeface="Calibri"/>
                <a:cs typeface="Calibri"/>
                <a:sym typeface="Calibri"/>
              </a:rPr>
            </a:br>
            <a:r>
              <a:rPr i="1" lang="en-US" sz="1200">
                <a:solidFill>
                  <a:schemeClr val="dk1"/>
                </a:solidFill>
                <a:latin typeface="Calibri"/>
                <a:ea typeface="Calibri"/>
                <a:cs typeface="Calibri"/>
                <a:sym typeface="Calibri"/>
              </a:rPr>
              <a:t>Congregations as Learning Communities, Tools for Shaping your Future</a:t>
            </a:r>
            <a:r>
              <a:rPr lang="en-US" sz="1200">
                <a:solidFill>
                  <a:schemeClr val="dk1"/>
                </a:solidFill>
                <a:latin typeface="Calibri"/>
                <a:ea typeface="Calibri"/>
                <a:cs typeface="Calibri"/>
                <a:sym typeface="Calibri"/>
              </a:rPr>
              <a:t> by Dennis G. Campbell, (Alban Institute, 2000).</a:t>
            </a:r>
            <a:endParaRPr/>
          </a:p>
        </p:txBody>
      </p:sp>
      <p:sp>
        <p:nvSpPr>
          <p:cNvPr id="133" name="Google Shape;133;p4"/>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fontScale="92500"/>
          </a:bodyPr>
          <a:lstStyle/>
          <a:p>
            <a:pPr indent="-190182" lvl="0" marL="342900" rtl="0" algn="l">
              <a:lnSpc>
                <a:spcPct val="100000"/>
              </a:lnSpc>
              <a:spcBef>
                <a:spcPts val="0"/>
              </a:spcBef>
              <a:spcAft>
                <a:spcPts val="0"/>
              </a:spcAft>
              <a:buClr>
                <a:schemeClr val="dk1"/>
              </a:buClr>
              <a:buSzPct val="100000"/>
              <a:buNone/>
            </a:pPr>
            <a:r>
              <a:t/>
            </a:r>
            <a:endParaRPr sz="2600" u="sng"/>
          </a:p>
          <a:p>
            <a:pPr indent="-342900" lvl="0" marL="342900" rtl="0" algn="l">
              <a:lnSpc>
                <a:spcPct val="100000"/>
              </a:lnSpc>
              <a:spcBef>
                <a:spcPts val="481"/>
              </a:spcBef>
              <a:spcAft>
                <a:spcPts val="0"/>
              </a:spcAft>
              <a:buClr>
                <a:schemeClr val="dk1"/>
              </a:buClr>
              <a:buSzPct val="100000"/>
              <a:buChar char="•"/>
            </a:pPr>
            <a:r>
              <a:rPr lang="en-US" sz="2600" u="sng"/>
              <a:t>Dialogue</a:t>
            </a:r>
            <a:r>
              <a:rPr lang="en-US" sz="2600"/>
              <a:t>: between individual visions that emerge and a shared vision for the entire congregation.</a:t>
            </a:r>
            <a:endParaRPr/>
          </a:p>
          <a:p>
            <a:pPr indent="-342900" lvl="0" marL="342900" rtl="0" algn="l">
              <a:lnSpc>
                <a:spcPct val="100000"/>
              </a:lnSpc>
              <a:spcBef>
                <a:spcPts val="481"/>
              </a:spcBef>
              <a:spcAft>
                <a:spcPts val="0"/>
              </a:spcAft>
              <a:buClr>
                <a:schemeClr val="dk1"/>
              </a:buClr>
              <a:buSzPct val="100000"/>
              <a:buNone/>
            </a:pPr>
            <a:r>
              <a:t/>
            </a:r>
            <a:endParaRPr sz="2600"/>
          </a:p>
          <a:p>
            <a:pPr indent="-342900" lvl="0" marL="342900" rtl="0" algn="l">
              <a:lnSpc>
                <a:spcPct val="100000"/>
              </a:lnSpc>
              <a:spcBef>
                <a:spcPts val="481"/>
              </a:spcBef>
              <a:spcAft>
                <a:spcPts val="0"/>
              </a:spcAft>
              <a:buClr>
                <a:schemeClr val="dk1"/>
              </a:buClr>
              <a:buSzPct val="100000"/>
              <a:buChar char="•"/>
            </a:pPr>
            <a:r>
              <a:rPr lang="en-US" sz="2600" u="sng"/>
              <a:t>Dream</a:t>
            </a:r>
            <a:r>
              <a:rPr lang="en-US" sz="2600"/>
              <a:t>: creating a Biblically grounded environment where people are willing to risk imagining what God might do.</a:t>
            </a:r>
            <a:endParaRPr/>
          </a:p>
          <a:p>
            <a:pPr indent="-178435" lvl="0" marL="342900" rtl="0" algn="l">
              <a:lnSpc>
                <a:spcPct val="100000"/>
              </a:lnSpc>
              <a:spcBef>
                <a:spcPts val="518"/>
              </a:spcBef>
              <a:spcAft>
                <a:spcPts val="0"/>
              </a:spcAft>
              <a:buClr>
                <a:schemeClr val="dk1"/>
              </a:buClr>
              <a:buSzPct val="100000"/>
              <a:buNone/>
            </a:pPr>
            <a:r>
              <a:t/>
            </a:r>
            <a:endParaRPr/>
          </a:p>
        </p:txBody>
      </p:sp>
      <p:sp>
        <p:nvSpPr>
          <p:cNvPr id="134" name="Google Shape;134;p4"/>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fontScale="92500"/>
          </a:bodyPr>
          <a:lstStyle/>
          <a:p>
            <a:pPr indent="-190182" lvl="0" marL="342900" rtl="0" algn="l">
              <a:lnSpc>
                <a:spcPct val="100000"/>
              </a:lnSpc>
              <a:spcBef>
                <a:spcPts val="0"/>
              </a:spcBef>
              <a:spcAft>
                <a:spcPts val="0"/>
              </a:spcAft>
              <a:buClr>
                <a:schemeClr val="dk1"/>
              </a:buClr>
              <a:buSzPct val="100000"/>
              <a:buNone/>
            </a:pPr>
            <a:r>
              <a:t/>
            </a:r>
            <a:endParaRPr sz="2600" u="sng"/>
          </a:p>
          <a:p>
            <a:pPr indent="-342900" lvl="0" marL="342900" rtl="0" algn="l">
              <a:lnSpc>
                <a:spcPct val="100000"/>
              </a:lnSpc>
              <a:spcBef>
                <a:spcPts val="481"/>
              </a:spcBef>
              <a:spcAft>
                <a:spcPts val="0"/>
              </a:spcAft>
              <a:buClr>
                <a:schemeClr val="dk1"/>
              </a:buClr>
              <a:buSzPct val="100000"/>
              <a:buChar char="•"/>
            </a:pPr>
            <a:r>
              <a:rPr lang="en-US" sz="2600" u="sng"/>
              <a:t>Envision</a:t>
            </a:r>
            <a:r>
              <a:rPr lang="en-US" sz="2600"/>
              <a:t>: looking toward the future - a natural development of dreaming.</a:t>
            </a:r>
            <a:endParaRPr/>
          </a:p>
          <a:p>
            <a:pPr indent="-342900" lvl="0" marL="342900" rtl="0" algn="l">
              <a:lnSpc>
                <a:spcPct val="100000"/>
              </a:lnSpc>
              <a:spcBef>
                <a:spcPts val="481"/>
              </a:spcBef>
              <a:spcAft>
                <a:spcPts val="0"/>
              </a:spcAft>
              <a:buClr>
                <a:schemeClr val="dk1"/>
              </a:buClr>
              <a:buSzPct val="100000"/>
              <a:buNone/>
            </a:pPr>
            <a:r>
              <a:t/>
            </a:r>
            <a:endParaRPr sz="2600"/>
          </a:p>
          <a:p>
            <a:pPr indent="-342900" lvl="0" marL="342900" rtl="0" algn="l">
              <a:lnSpc>
                <a:spcPct val="100000"/>
              </a:lnSpc>
              <a:spcBef>
                <a:spcPts val="481"/>
              </a:spcBef>
              <a:spcAft>
                <a:spcPts val="0"/>
              </a:spcAft>
              <a:buClr>
                <a:schemeClr val="dk1"/>
              </a:buClr>
              <a:buSzPct val="100000"/>
              <a:buChar char="•"/>
            </a:pPr>
            <a:r>
              <a:rPr lang="en-US" sz="2600" u="sng"/>
              <a:t>Trust</a:t>
            </a:r>
            <a:r>
              <a:rPr lang="en-US" sz="2600"/>
              <a:t>: there is no effort to convert or persuade, but to challenge and focus the vision, to engage ownership and commitment… as one body unity with Christ.</a:t>
            </a:r>
            <a:endParaRPr/>
          </a:p>
          <a:p>
            <a:pPr indent="0" lvl="3" marL="91440" rtl="0" algn="l">
              <a:lnSpc>
                <a:spcPct val="100000"/>
              </a:lnSpc>
              <a:spcBef>
                <a:spcPts val="222"/>
              </a:spcBef>
              <a:spcAft>
                <a:spcPts val="0"/>
              </a:spcAft>
              <a:buClr>
                <a:schemeClr val="dk1"/>
              </a:buClr>
              <a:buSzPct val="100000"/>
              <a:buNone/>
            </a:pPr>
            <a:r>
              <a:t/>
            </a:r>
            <a:endParaRPr i="1" sz="1200"/>
          </a:p>
          <a:p>
            <a:pPr indent="-178435" lvl="0" marL="342900" rtl="0" algn="l">
              <a:lnSpc>
                <a:spcPct val="100000"/>
              </a:lnSpc>
              <a:spcBef>
                <a:spcPts val="518"/>
              </a:spcBef>
              <a:spcAft>
                <a:spcPts val="0"/>
              </a:spcAft>
              <a:buClr>
                <a:schemeClr val="dk1"/>
              </a:buClr>
              <a:buSzPct val="100000"/>
              <a:buNone/>
            </a:pPr>
            <a:r>
              <a:t/>
            </a:r>
            <a:endParaRPr/>
          </a:p>
          <a:p>
            <a:pPr indent="-178435" lvl="0" marL="342900" rtl="0" algn="l">
              <a:lnSpc>
                <a:spcPct val="100000"/>
              </a:lnSpc>
              <a:spcBef>
                <a:spcPts val="518"/>
              </a:spcBef>
              <a:spcAft>
                <a:spcPts val="0"/>
              </a:spcAft>
              <a:buClr>
                <a:schemeClr val="dk1"/>
              </a:buClr>
              <a:buSzPct val="100000"/>
              <a:buNone/>
            </a:pPr>
            <a:r>
              <a:t/>
            </a:r>
            <a:endParaRPr/>
          </a:p>
        </p:txBody>
      </p:sp>
      <p:sp>
        <p:nvSpPr>
          <p:cNvPr id="135" name="Google Shape;135;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BEFE9"/>
        </a:solidFill>
      </p:bgPr>
    </p:bg>
    <p:spTree>
      <p:nvGrpSpPr>
        <p:cNvPr id="139" name="Shape 139"/>
        <p:cNvGrpSpPr/>
        <p:nvPr/>
      </p:nvGrpSpPr>
      <p:grpSpPr>
        <a:xfrm>
          <a:off x="0" y="0"/>
          <a:ext cx="0" cy="0"/>
          <a:chOff x="0" y="0"/>
          <a:chExt cx="0" cy="0"/>
        </a:xfrm>
      </p:grpSpPr>
      <p:sp>
        <p:nvSpPr>
          <p:cNvPr id="140" name="Google Shape;140;p1"/>
          <p:cNvSpPr txBox="1"/>
          <p:nvPr>
            <p:ph type="title"/>
          </p:nvPr>
        </p:nvSpPr>
        <p:spPr>
          <a:xfrm>
            <a:off x="457200" y="274638"/>
            <a:ext cx="8229600" cy="1143000"/>
          </a:xfrm>
          <a:prstGeom prst="rect">
            <a:avLst/>
          </a:prstGeom>
          <a:gradFill>
            <a:gsLst>
              <a:gs pos="0">
                <a:srgbClr val="B4C999"/>
              </a:gs>
              <a:gs pos="50000">
                <a:srgbClr val="D0DCC0"/>
              </a:gs>
              <a:gs pos="100000">
                <a:srgbClr val="E7EDE0"/>
              </a:gs>
            </a:gsLst>
            <a:path path="circle">
              <a:fillToRect b="50%" l="50%" r="50%" t="50%"/>
            </a:path>
            <a:tileRect/>
          </a:gradFill>
          <a:ln cap="flat" cmpd="sng" w="9525">
            <a:solidFill>
              <a:srgbClr val="97B853"/>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chemeClr val="dk1"/>
                </a:solidFill>
                <a:latin typeface="Calibri"/>
                <a:ea typeface="Calibri"/>
                <a:cs typeface="Calibri"/>
                <a:sym typeface="Calibri"/>
              </a:rPr>
              <a:t>Which Church Model?</a:t>
            </a:r>
            <a:br>
              <a:rPr lang="en-US">
                <a:solidFill>
                  <a:schemeClr val="dk1"/>
                </a:solidFill>
                <a:latin typeface="Calibri"/>
                <a:ea typeface="Calibri"/>
                <a:cs typeface="Calibri"/>
                <a:sym typeface="Calibri"/>
              </a:rPr>
            </a:br>
            <a:r>
              <a:rPr lang="en-US" sz="1800">
                <a:solidFill>
                  <a:schemeClr val="dk1"/>
                </a:solidFill>
                <a:latin typeface="Calibri"/>
                <a:ea typeface="Calibri"/>
                <a:cs typeface="Calibri"/>
                <a:sym typeface="Calibri"/>
              </a:rPr>
              <a:t>Acts 6:2</a:t>
            </a:r>
            <a:endParaRPr/>
          </a:p>
        </p:txBody>
      </p:sp>
      <p:sp>
        <p:nvSpPr>
          <p:cNvPr id="141" name="Google Shape;141;p1"/>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1"/>
              </a:buClr>
              <a:buSzPts val="2400"/>
              <a:buNone/>
            </a:pPr>
            <a:r>
              <a:rPr lang="en-US"/>
              <a:t>Community of Disciples</a:t>
            </a:r>
            <a:endParaRPr/>
          </a:p>
        </p:txBody>
      </p:sp>
      <p:sp>
        <p:nvSpPr>
          <p:cNvPr id="142" name="Google Shape;142;p1"/>
          <p:cNvSpPr txBox="1"/>
          <p:nvPr>
            <p:ph idx="2" type="body"/>
          </p:nvPr>
        </p:nvSpPr>
        <p:spPr>
          <a:xfrm>
            <a:off x="457200" y="2174875"/>
            <a:ext cx="4040100" cy="4181400"/>
          </a:xfrm>
          <a:prstGeom prst="rect">
            <a:avLst/>
          </a:prstGeom>
          <a:noFill/>
          <a:ln>
            <a:noFill/>
          </a:ln>
        </p:spPr>
        <p:txBody>
          <a:bodyPr anchorCtr="0" anchor="t" bIns="45700" lIns="91425" spcFirstLastPara="1" rIns="91425" wrap="square" tIns="45700">
            <a:noAutofit/>
          </a:bodyPr>
          <a:lstStyle/>
          <a:p>
            <a:pPr indent="0" lvl="1" marL="91440" rtl="0" algn="l">
              <a:lnSpc>
                <a:spcPct val="100000"/>
              </a:lnSpc>
              <a:spcBef>
                <a:spcPts val="0"/>
              </a:spcBef>
              <a:spcAft>
                <a:spcPts val="0"/>
              </a:spcAft>
              <a:buClr>
                <a:schemeClr val="dk1"/>
              </a:buClr>
              <a:buSzPts val="1500"/>
              <a:buNone/>
            </a:pPr>
            <a:r>
              <a:rPr lang="en-US" sz="1600"/>
              <a:t>Characterized by consensus.  Maintains focus on the bigger picture.  A learning community which understands that mistakes are part of the learning process.</a:t>
            </a:r>
            <a:endParaRPr sz="1600"/>
          </a:p>
          <a:p>
            <a:pPr indent="0" lvl="1" marL="0" rtl="0" algn="l">
              <a:lnSpc>
                <a:spcPct val="100000"/>
              </a:lnSpc>
              <a:spcBef>
                <a:spcPts val="148"/>
              </a:spcBef>
              <a:spcAft>
                <a:spcPts val="0"/>
              </a:spcAft>
              <a:buClr>
                <a:schemeClr val="dk1"/>
              </a:buClr>
              <a:buSzPts val="800"/>
              <a:buNone/>
            </a:pPr>
            <a:r>
              <a:t/>
            </a:r>
            <a:endParaRPr sz="700"/>
          </a:p>
          <a:p>
            <a:pPr indent="-342900" lvl="0" marL="342900" rtl="0" algn="l">
              <a:lnSpc>
                <a:spcPct val="100000"/>
              </a:lnSpc>
              <a:spcBef>
                <a:spcPts val="296"/>
              </a:spcBef>
              <a:spcAft>
                <a:spcPts val="0"/>
              </a:spcAft>
              <a:buClr>
                <a:schemeClr val="dk1"/>
              </a:buClr>
              <a:buSzPts val="1600"/>
              <a:buChar char="•"/>
            </a:pPr>
            <a:r>
              <a:rPr b="1" lang="en-US" sz="1600"/>
              <a:t>Ministry</a:t>
            </a:r>
            <a:r>
              <a:rPr lang="en-US" sz="1600"/>
              <a:t>: to serve the church</a:t>
            </a:r>
            <a:endParaRPr sz="1600"/>
          </a:p>
          <a:p>
            <a:pPr indent="-342900" lvl="0" marL="342900" rtl="0" algn="l">
              <a:lnSpc>
                <a:spcPct val="100000"/>
              </a:lnSpc>
              <a:spcBef>
                <a:spcPts val="296"/>
              </a:spcBef>
              <a:spcAft>
                <a:spcPts val="0"/>
              </a:spcAft>
              <a:buClr>
                <a:schemeClr val="dk1"/>
              </a:buClr>
              <a:buSzPts val="1600"/>
              <a:buChar char="•"/>
            </a:pPr>
            <a:r>
              <a:rPr b="1" lang="en-US" sz="1600"/>
              <a:t>Purpose</a:t>
            </a:r>
            <a:r>
              <a:rPr lang="en-US" sz="1600"/>
              <a:t>: to share with the rector in overseeing the spiritual and material needs of the congregation</a:t>
            </a:r>
            <a:endParaRPr sz="1600"/>
          </a:p>
          <a:p>
            <a:pPr indent="-342900" lvl="0" marL="342900" rtl="0" algn="l">
              <a:lnSpc>
                <a:spcPct val="100000"/>
              </a:lnSpc>
              <a:spcBef>
                <a:spcPts val="296"/>
              </a:spcBef>
              <a:spcAft>
                <a:spcPts val="0"/>
              </a:spcAft>
              <a:buClr>
                <a:schemeClr val="dk1"/>
              </a:buClr>
              <a:buSzPts val="1600"/>
              <a:buChar char="•"/>
            </a:pPr>
            <a:r>
              <a:rPr b="1" lang="en-US" sz="1600"/>
              <a:t>Responsibility</a:t>
            </a:r>
            <a:r>
              <a:rPr lang="en-US" sz="1600"/>
              <a:t>: to cast vision, to embody the vision, and to establish policies that will enable that vision to be realized</a:t>
            </a:r>
            <a:endParaRPr sz="1600"/>
          </a:p>
          <a:p>
            <a:pPr indent="-342900" lvl="0" marL="342900" rtl="0" algn="l">
              <a:lnSpc>
                <a:spcPct val="100000"/>
              </a:lnSpc>
              <a:spcBef>
                <a:spcPts val="296"/>
              </a:spcBef>
              <a:spcAft>
                <a:spcPts val="0"/>
              </a:spcAft>
              <a:buClr>
                <a:schemeClr val="dk1"/>
              </a:buClr>
              <a:buSzPts val="1600"/>
              <a:buChar char="•"/>
            </a:pPr>
            <a:r>
              <a:rPr b="1" lang="en-US" sz="1600"/>
              <a:t>Models a teachable spirit</a:t>
            </a:r>
            <a:r>
              <a:rPr lang="en-US" sz="1600"/>
              <a:t>: reflect upon and articulate learning;  learn from mistakes; recognize there may be several solutions to any problem; exhibit a passion for what they are doing</a:t>
            </a:r>
            <a:endParaRPr sz="1600"/>
          </a:p>
        </p:txBody>
      </p:sp>
      <p:sp>
        <p:nvSpPr>
          <p:cNvPr id="143" name="Google Shape;143;p1"/>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p>
            <a:pPr indent="0" lvl="0" marL="0" rtl="0" algn="l">
              <a:lnSpc>
                <a:spcPct val="100000"/>
              </a:lnSpc>
              <a:spcBef>
                <a:spcPts val="0"/>
              </a:spcBef>
              <a:spcAft>
                <a:spcPts val="0"/>
              </a:spcAft>
              <a:buClr>
                <a:schemeClr val="dk1"/>
              </a:buClr>
              <a:buSzPts val="2400"/>
              <a:buNone/>
            </a:pPr>
            <a:r>
              <a:rPr lang="en-US"/>
              <a:t>Institutional Model</a:t>
            </a:r>
            <a:endParaRPr/>
          </a:p>
        </p:txBody>
      </p:sp>
      <p:sp>
        <p:nvSpPr>
          <p:cNvPr id="144" name="Google Shape;144;p1"/>
          <p:cNvSpPr txBox="1"/>
          <p:nvPr>
            <p:ph idx="4" type="body"/>
          </p:nvPr>
        </p:nvSpPr>
        <p:spPr>
          <a:xfrm>
            <a:off x="4645150" y="2174875"/>
            <a:ext cx="4185600" cy="4055700"/>
          </a:xfrm>
          <a:prstGeom prst="rect">
            <a:avLst/>
          </a:prstGeom>
          <a:noFill/>
          <a:ln>
            <a:noFill/>
          </a:ln>
        </p:spPr>
        <p:txBody>
          <a:bodyPr anchorCtr="0" anchor="t" bIns="45700" lIns="91425" spcFirstLastPara="1" rIns="91425" wrap="square" tIns="45700">
            <a:noAutofit/>
          </a:bodyPr>
          <a:lstStyle/>
          <a:p>
            <a:pPr indent="0" lvl="0" marL="91440" rtl="0" algn="l">
              <a:lnSpc>
                <a:spcPct val="100000"/>
              </a:lnSpc>
              <a:spcBef>
                <a:spcPts val="0"/>
              </a:spcBef>
              <a:spcAft>
                <a:spcPts val="0"/>
              </a:spcAft>
              <a:buClr>
                <a:schemeClr val="dk1"/>
              </a:buClr>
              <a:buSzPts val="1600"/>
              <a:buNone/>
            </a:pPr>
            <a:r>
              <a:rPr lang="en-US" sz="1700"/>
              <a:t>Characterized by debate and voting (Robert’s Rules), winners and losers,  in-power and out-of-power</a:t>
            </a:r>
            <a:endParaRPr sz="1700"/>
          </a:p>
          <a:p>
            <a:pPr indent="-342900" lvl="0" marL="342900" rtl="0" algn="l">
              <a:lnSpc>
                <a:spcPct val="100000"/>
              </a:lnSpc>
              <a:spcBef>
                <a:spcPts val="296"/>
              </a:spcBef>
              <a:spcAft>
                <a:spcPts val="0"/>
              </a:spcAft>
              <a:buClr>
                <a:schemeClr val="dk1"/>
              </a:buClr>
              <a:buSzPts val="1600"/>
              <a:buNone/>
            </a:pPr>
            <a:r>
              <a:t/>
            </a:r>
            <a:endParaRPr sz="1700"/>
          </a:p>
          <a:p>
            <a:pPr indent="-349250" lvl="0" marL="342900" rtl="0" algn="l">
              <a:lnSpc>
                <a:spcPct val="100000"/>
              </a:lnSpc>
              <a:spcBef>
                <a:spcPts val="296"/>
              </a:spcBef>
              <a:spcAft>
                <a:spcPts val="0"/>
              </a:spcAft>
              <a:buClr>
                <a:schemeClr val="dk1"/>
              </a:buClr>
              <a:buSzPts val="1700"/>
              <a:buChar char="•"/>
            </a:pPr>
            <a:r>
              <a:rPr b="1" lang="en-US" sz="1700"/>
              <a:t>Rubber Stamp</a:t>
            </a:r>
            <a:r>
              <a:rPr lang="en-US" sz="1700"/>
              <a:t>: we do whatever the priest wants (we have no responsibility)</a:t>
            </a:r>
            <a:endParaRPr sz="1700"/>
          </a:p>
          <a:p>
            <a:pPr indent="-349250" lvl="0" marL="342900" rtl="0" algn="l">
              <a:lnSpc>
                <a:spcPct val="100000"/>
              </a:lnSpc>
              <a:spcBef>
                <a:spcPts val="296"/>
              </a:spcBef>
              <a:spcAft>
                <a:spcPts val="0"/>
              </a:spcAft>
              <a:buClr>
                <a:schemeClr val="dk1"/>
              </a:buClr>
              <a:buSzPts val="1700"/>
              <a:buChar char="•"/>
            </a:pPr>
            <a:r>
              <a:rPr b="1" lang="en-US" sz="1700"/>
              <a:t>Finance Committee</a:t>
            </a:r>
            <a:r>
              <a:rPr lang="en-US" sz="1700"/>
              <a:t>: we balance the budget</a:t>
            </a:r>
            <a:endParaRPr sz="1700"/>
          </a:p>
          <a:p>
            <a:pPr indent="-349250" lvl="0" marL="342900" rtl="0" algn="l">
              <a:lnSpc>
                <a:spcPct val="100000"/>
              </a:lnSpc>
              <a:spcBef>
                <a:spcPts val="296"/>
              </a:spcBef>
              <a:spcAft>
                <a:spcPts val="0"/>
              </a:spcAft>
              <a:buClr>
                <a:schemeClr val="dk1"/>
              </a:buClr>
              <a:buSzPts val="1700"/>
              <a:buChar char="•"/>
            </a:pPr>
            <a:r>
              <a:rPr b="1" lang="en-US" sz="1700"/>
              <a:t>Elected Representatives</a:t>
            </a:r>
            <a:r>
              <a:rPr lang="en-US" sz="1700"/>
              <a:t>:  we represent the values and concerns of the people who elected us</a:t>
            </a:r>
            <a:endParaRPr sz="1700"/>
          </a:p>
          <a:p>
            <a:pPr indent="-349250" lvl="0" marL="342900" rtl="0" algn="l">
              <a:lnSpc>
                <a:spcPct val="100000"/>
              </a:lnSpc>
              <a:spcBef>
                <a:spcPts val="296"/>
              </a:spcBef>
              <a:spcAft>
                <a:spcPts val="0"/>
              </a:spcAft>
              <a:buClr>
                <a:schemeClr val="dk1"/>
              </a:buClr>
              <a:buSzPts val="1700"/>
              <a:buChar char="•"/>
            </a:pPr>
            <a:r>
              <a:rPr b="1" lang="en-US" sz="1700"/>
              <a:t>Board of Directors</a:t>
            </a:r>
            <a:r>
              <a:rPr lang="en-US" sz="1700"/>
              <a:t>:  we govern and act as liaisons to ministries</a:t>
            </a:r>
            <a:endParaRPr sz="1700"/>
          </a:p>
          <a:p>
            <a:pPr indent="-349250" lvl="0" marL="342900" rtl="0" algn="l">
              <a:lnSpc>
                <a:spcPct val="100000"/>
              </a:lnSpc>
              <a:spcBef>
                <a:spcPts val="296"/>
              </a:spcBef>
              <a:spcAft>
                <a:spcPts val="0"/>
              </a:spcAft>
              <a:buClr>
                <a:schemeClr val="dk1"/>
              </a:buClr>
              <a:buSzPts val="1700"/>
              <a:buChar char="•"/>
            </a:pPr>
            <a:r>
              <a:rPr b="1" lang="en-US" sz="1700"/>
              <a:t>Loyal Opposition</a:t>
            </a:r>
            <a:r>
              <a:rPr lang="en-US" sz="1700"/>
              <a:t>: we’re here to make sure the rector doesn’t do anything too crazy</a:t>
            </a:r>
            <a:endParaRPr sz="1700"/>
          </a:p>
        </p:txBody>
      </p:sp>
      <p:sp>
        <p:nvSpPr>
          <p:cNvPr id="145" name="Google Shape;145;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BEFE9"/>
        </a:solidFill>
      </p:bgPr>
    </p:bg>
    <p:spTree>
      <p:nvGrpSpPr>
        <p:cNvPr id="149" name="Shape 149"/>
        <p:cNvGrpSpPr/>
        <p:nvPr/>
      </p:nvGrpSpPr>
      <p:grpSpPr>
        <a:xfrm>
          <a:off x="0" y="0"/>
          <a:ext cx="0" cy="0"/>
          <a:chOff x="0" y="0"/>
          <a:chExt cx="0" cy="0"/>
        </a:xfrm>
      </p:grpSpPr>
      <p:sp>
        <p:nvSpPr>
          <p:cNvPr id="150" name="Google Shape;150;p2"/>
          <p:cNvSpPr txBox="1"/>
          <p:nvPr>
            <p:ph type="title"/>
          </p:nvPr>
        </p:nvSpPr>
        <p:spPr>
          <a:xfrm>
            <a:off x="457200" y="274638"/>
            <a:ext cx="8229600" cy="1143000"/>
          </a:xfrm>
          <a:prstGeom prst="rect">
            <a:avLst/>
          </a:prstGeom>
          <a:gradFill>
            <a:gsLst>
              <a:gs pos="0">
                <a:srgbClr val="B4C999"/>
              </a:gs>
              <a:gs pos="50000">
                <a:srgbClr val="D0DCC0"/>
              </a:gs>
              <a:gs pos="100000">
                <a:srgbClr val="E7EDE0"/>
              </a:gs>
            </a:gsLst>
            <a:path path="circle">
              <a:fillToRect b="50%" l="50%" r="50%" t="50%"/>
            </a:path>
            <a:tileRect/>
          </a:gradFill>
          <a:ln cap="flat" cmpd="sng" w="9525">
            <a:solidFill>
              <a:schemeClr val="accent1"/>
            </a:solidFill>
            <a:prstDash val="solid"/>
            <a:round/>
            <a:headEnd len="sm" w="sm" type="none"/>
            <a:tailEnd len="sm" w="sm" type="none"/>
          </a:ln>
          <a:effectLst>
            <a:outerShdw blurRad="40000" rotWithShape="0" dir="5400000" dist="20000">
              <a:srgbClr val="000000">
                <a:alpha val="37254"/>
              </a:srgbClr>
            </a:outerShdw>
          </a:effectLst>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400"/>
              <a:buFont typeface="Calibri"/>
              <a:buNone/>
            </a:pPr>
            <a:r>
              <a:rPr lang="en-US">
                <a:solidFill>
                  <a:schemeClr val="dk1"/>
                </a:solidFill>
                <a:latin typeface="Calibri"/>
                <a:ea typeface="Calibri"/>
                <a:cs typeface="Calibri"/>
                <a:sym typeface="Calibri"/>
              </a:rPr>
              <a:t>Church size </a:t>
            </a:r>
            <a:br>
              <a:rPr lang="en-US">
                <a:solidFill>
                  <a:schemeClr val="dk1"/>
                </a:solidFill>
                <a:latin typeface="Calibri"/>
                <a:ea typeface="Calibri"/>
                <a:cs typeface="Calibri"/>
                <a:sym typeface="Calibri"/>
              </a:rPr>
            </a:br>
            <a:r>
              <a:rPr lang="en-US" sz="1400">
                <a:solidFill>
                  <a:schemeClr val="dk1"/>
                </a:solidFill>
                <a:latin typeface="Calibri"/>
                <a:ea typeface="Calibri"/>
                <a:cs typeface="Calibri"/>
                <a:sym typeface="Calibri"/>
              </a:rPr>
              <a:t>(</a:t>
            </a:r>
            <a:r>
              <a:rPr lang="en-US" sz="1400"/>
              <a:t>1 of 2</a:t>
            </a:r>
            <a:r>
              <a:rPr lang="en-US" sz="1400">
                <a:solidFill>
                  <a:schemeClr val="dk1"/>
                </a:solidFill>
                <a:latin typeface="Calibri"/>
                <a:ea typeface="Calibri"/>
                <a:cs typeface="Calibri"/>
                <a:sym typeface="Calibri"/>
              </a:rPr>
              <a:t>)</a:t>
            </a:r>
            <a:endParaRPr/>
          </a:p>
        </p:txBody>
      </p:sp>
      <p:sp>
        <p:nvSpPr>
          <p:cNvPr id="151" name="Google Shape;151;p2"/>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ctr">
              <a:lnSpc>
                <a:spcPct val="100000"/>
              </a:lnSpc>
              <a:spcBef>
                <a:spcPts val="0"/>
              </a:spcBef>
              <a:spcAft>
                <a:spcPts val="0"/>
              </a:spcAft>
              <a:buClr>
                <a:schemeClr val="dk1"/>
              </a:buClr>
              <a:buSzPct val="100000"/>
              <a:buNone/>
            </a:pPr>
            <a:r>
              <a:rPr lang="en-US"/>
              <a:t>Family</a:t>
            </a:r>
            <a:endParaRPr/>
          </a:p>
          <a:p>
            <a:pPr indent="-342900" lvl="0" marL="342900" rtl="0" algn="ctr">
              <a:lnSpc>
                <a:spcPct val="100000"/>
              </a:lnSpc>
              <a:spcBef>
                <a:spcPts val="232"/>
              </a:spcBef>
              <a:spcAft>
                <a:spcPts val="0"/>
              </a:spcAft>
              <a:buClr>
                <a:schemeClr val="dk1"/>
              </a:buClr>
              <a:buSzPct val="100000"/>
              <a:buNone/>
            </a:pPr>
            <a:r>
              <a:rPr lang="en-US" sz="1500"/>
              <a:t>(Less than 50)</a:t>
            </a:r>
            <a:endParaRPr/>
          </a:p>
          <a:p>
            <a:pPr indent="-234632" lvl="0" marL="342900" rtl="0" algn="l">
              <a:lnSpc>
                <a:spcPct val="100000"/>
              </a:lnSpc>
              <a:spcBef>
                <a:spcPts val="341"/>
              </a:spcBef>
              <a:spcAft>
                <a:spcPts val="0"/>
              </a:spcAft>
              <a:buClr>
                <a:schemeClr val="dk1"/>
              </a:buClr>
              <a:buSzPct val="100000"/>
              <a:buNone/>
            </a:pPr>
            <a:r>
              <a:t/>
            </a:r>
            <a:endParaRPr sz="2200"/>
          </a:p>
          <a:p>
            <a:pPr indent="-342900" lvl="0" marL="434340" rtl="0" algn="l">
              <a:lnSpc>
                <a:spcPct val="120000"/>
              </a:lnSpc>
              <a:spcBef>
                <a:spcPts val="0"/>
              </a:spcBef>
              <a:spcAft>
                <a:spcPts val="0"/>
              </a:spcAft>
              <a:buClr>
                <a:schemeClr val="dk1"/>
              </a:buClr>
              <a:buSzPct val="100000"/>
              <a:buChar char="•"/>
            </a:pPr>
            <a:r>
              <a:rPr lang="en-US" sz="2200"/>
              <a:t>Membership is by adoption which occurs when secrets are shared with a new member. </a:t>
            </a:r>
            <a:endParaRPr/>
          </a:p>
          <a:p>
            <a:pPr indent="342900" lvl="0" marL="91440" rtl="0" algn="l">
              <a:lnSpc>
                <a:spcPct val="120000"/>
              </a:lnSpc>
              <a:spcBef>
                <a:spcPts val="0"/>
              </a:spcBef>
              <a:spcAft>
                <a:spcPts val="0"/>
              </a:spcAft>
              <a:buClr>
                <a:schemeClr val="dk1"/>
              </a:buClr>
              <a:buSzPct val="100000"/>
              <a:buNone/>
            </a:pPr>
            <a:r>
              <a:t/>
            </a:r>
            <a:endParaRPr sz="1300"/>
          </a:p>
          <a:p>
            <a:pPr indent="-342900" lvl="0" marL="434340" rtl="0" algn="l">
              <a:lnSpc>
                <a:spcPct val="120000"/>
              </a:lnSpc>
              <a:spcBef>
                <a:spcPts val="0"/>
              </a:spcBef>
              <a:spcAft>
                <a:spcPts val="0"/>
              </a:spcAft>
              <a:buClr>
                <a:schemeClr val="dk1"/>
              </a:buClr>
              <a:buSzPct val="100000"/>
              <a:buChar char="•"/>
            </a:pPr>
            <a:r>
              <a:rPr lang="en-US" sz="2200"/>
              <a:t>Relationships are more important than what you believe. </a:t>
            </a:r>
            <a:endParaRPr/>
          </a:p>
          <a:p>
            <a:pPr indent="342900" lvl="0" marL="91440" rtl="0" algn="l">
              <a:lnSpc>
                <a:spcPct val="120000"/>
              </a:lnSpc>
              <a:spcBef>
                <a:spcPts val="0"/>
              </a:spcBef>
              <a:spcAft>
                <a:spcPts val="0"/>
              </a:spcAft>
              <a:buClr>
                <a:schemeClr val="dk1"/>
              </a:buClr>
              <a:buSzPct val="100000"/>
              <a:buNone/>
            </a:pPr>
            <a:r>
              <a:t/>
            </a:r>
            <a:endParaRPr sz="1300"/>
          </a:p>
          <a:p>
            <a:pPr indent="-342900" lvl="0" marL="434340" rtl="0" algn="l">
              <a:lnSpc>
                <a:spcPct val="120000"/>
              </a:lnSpc>
              <a:spcBef>
                <a:spcPts val="0"/>
              </a:spcBef>
              <a:spcAft>
                <a:spcPts val="0"/>
              </a:spcAft>
              <a:buClr>
                <a:schemeClr val="dk1"/>
              </a:buClr>
              <a:buSzPct val="100000"/>
              <a:buChar char="•"/>
            </a:pPr>
            <a:r>
              <a:rPr lang="en-US" sz="2200"/>
              <a:t>Everyone needs to know by word of mouth (oral tradition and communication are norms) what's happening. </a:t>
            </a:r>
            <a:endParaRPr/>
          </a:p>
          <a:p>
            <a:pPr indent="342900" lvl="0" marL="91440" rtl="0" algn="l">
              <a:lnSpc>
                <a:spcPct val="120000"/>
              </a:lnSpc>
              <a:spcBef>
                <a:spcPts val="0"/>
              </a:spcBef>
              <a:spcAft>
                <a:spcPts val="0"/>
              </a:spcAft>
              <a:buClr>
                <a:schemeClr val="dk1"/>
              </a:buClr>
              <a:buSzPct val="100000"/>
              <a:buNone/>
            </a:pPr>
            <a:r>
              <a:t/>
            </a:r>
            <a:endParaRPr sz="2200"/>
          </a:p>
          <a:p>
            <a:pPr indent="342900" lvl="0" marL="91440" rtl="0" algn="l">
              <a:lnSpc>
                <a:spcPct val="120000"/>
              </a:lnSpc>
              <a:spcBef>
                <a:spcPts val="0"/>
              </a:spcBef>
              <a:spcAft>
                <a:spcPts val="0"/>
              </a:spcAft>
              <a:buClr>
                <a:schemeClr val="dk1"/>
              </a:buClr>
              <a:buSzPct val="100000"/>
              <a:buNone/>
            </a:pPr>
            <a:r>
              <a:t/>
            </a:r>
            <a:endParaRPr sz="1300"/>
          </a:p>
          <a:p>
            <a:pPr indent="-342900" lvl="0" marL="434340" rtl="0" algn="l">
              <a:lnSpc>
                <a:spcPct val="120000"/>
              </a:lnSpc>
              <a:spcBef>
                <a:spcPts val="0"/>
              </a:spcBef>
              <a:spcAft>
                <a:spcPts val="0"/>
              </a:spcAft>
              <a:buClr>
                <a:schemeClr val="dk1"/>
              </a:buClr>
              <a:buSzPct val="100000"/>
              <a:buChar char="•"/>
            </a:pPr>
            <a:r>
              <a:rPr lang="en-US" sz="2200"/>
              <a:t>Worship is informal, sometimes even casual and intimate. </a:t>
            </a:r>
            <a:endParaRPr/>
          </a:p>
        </p:txBody>
      </p:sp>
      <p:sp>
        <p:nvSpPr>
          <p:cNvPr id="152" name="Google Shape;152;p2"/>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ctr">
              <a:lnSpc>
                <a:spcPct val="100000"/>
              </a:lnSpc>
              <a:spcBef>
                <a:spcPts val="0"/>
              </a:spcBef>
              <a:spcAft>
                <a:spcPts val="0"/>
              </a:spcAft>
              <a:buClr>
                <a:schemeClr val="dk1"/>
              </a:buClr>
              <a:buSzPct val="100000"/>
              <a:buNone/>
            </a:pPr>
            <a:r>
              <a:rPr lang="en-US"/>
              <a:t>Pastoral</a:t>
            </a:r>
            <a:endParaRPr/>
          </a:p>
          <a:p>
            <a:pPr indent="-342900" lvl="0" marL="342900" rtl="0" algn="ctr">
              <a:lnSpc>
                <a:spcPct val="100000"/>
              </a:lnSpc>
              <a:spcBef>
                <a:spcPts val="248"/>
              </a:spcBef>
              <a:spcAft>
                <a:spcPts val="0"/>
              </a:spcAft>
              <a:buClr>
                <a:schemeClr val="dk1"/>
              </a:buClr>
              <a:buSzPct val="100000"/>
              <a:buNone/>
            </a:pPr>
            <a:r>
              <a:rPr lang="en-US" sz="1600"/>
              <a:t>(50 to 150)</a:t>
            </a:r>
            <a:endParaRPr/>
          </a:p>
          <a:p>
            <a:pPr indent="-342900" lvl="0" marL="342900" rtl="0" algn="ctr">
              <a:lnSpc>
                <a:spcPct val="100000"/>
              </a:lnSpc>
              <a:spcBef>
                <a:spcPts val="294"/>
              </a:spcBef>
              <a:spcAft>
                <a:spcPts val="0"/>
              </a:spcAft>
              <a:buClr>
                <a:schemeClr val="dk1"/>
              </a:buClr>
              <a:buSzPct val="100000"/>
              <a:buNone/>
            </a:pPr>
            <a:r>
              <a:t/>
            </a:r>
            <a:endParaRPr sz="1900"/>
          </a:p>
          <a:p>
            <a:pPr indent="-342900" lvl="0" marL="434340" rtl="0" algn="l">
              <a:lnSpc>
                <a:spcPct val="120000"/>
              </a:lnSpc>
              <a:spcBef>
                <a:spcPts val="0"/>
              </a:spcBef>
              <a:spcAft>
                <a:spcPts val="0"/>
              </a:spcAft>
              <a:buClr>
                <a:schemeClr val="dk1"/>
              </a:buClr>
              <a:buSzPct val="100000"/>
              <a:buChar char="•"/>
            </a:pPr>
            <a:r>
              <a:rPr lang="en-US" sz="2200"/>
              <a:t>Membership is by incorporation. And is a function of participation, determined by the participant. </a:t>
            </a:r>
            <a:endParaRPr/>
          </a:p>
          <a:p>
            <a:pPr indent="342900" lvl="0" marL="91440" rtl="0" algn="l">
              <a:lnSpc>
                <a:spcPct val="120000"/>
              </a:lnSpc>
              <a:spcBef>
                <a:spcPts val="0"/>
              </a:spcBef>
              <a:spcAft>
                <a:spcPts val="0"/>
              </a:spcAft>
              <a:buClr>
                <a:schemeClr val="dk1"/>
              </a:buClr>
              <a:buSzPct val="100000"/>
              <a:buNone/>
            </a:pPr>
            <a:r>
              <a:t/>
            </a:r>
            <a:endParaRPr sz="1300"/>
          </a:p>
          <a:p>
            <a:pPr indent="-342900" lvl="0" marL="434340" rtl="0" algn="l">
              <a:lnSpc>
                <a:spcPct val="120000"/>
              </a:lnSpc>
              <a:spcBef>
                <a:spcPts val="0"/>
              </a:spcBef>
              <a:spcAft>
                <a:spcPts val="0"/>
              </a:spcAft>
              <a:buClr>
                <a:schemeClr val="dk1"/>
              </a:buClr>
              <a:buSzPct val="100000"/>
              <a:buChar char="•"/>
            </a:pPr>
            <a:r>
              <a:rPr lang="en-US" sz="2200"/>
              <a:t>Belief is strengthened by programs and participation.   </a:t>
            </a:r>
            <a:endParaRPr/>
          </a:p>
          <a:p>
            <a:pPr indent="342900" lvl="0" marL="91440" rtl="0" algn="l">
              <a:lnSpc>
                <a:spcPct val="120000"/>
              </a:lnSpc>
              <a:spcBef>
                <a:spcPts val="0"/>
              </a:spcBef>
              <a:spcAft>
                <a:spcPts val="0"/>
              </a:spcAft>
              <a:buClr>
                <a:schemeClr val="dk1"/>
              </a:buClr>
              <a:buSzPct val="100000"/>
              <a:buNone/>
            </a:pPr>
            <a:r>
              <a:t/>
            </a:r>
            <a:endParaRPr sz="1400"/>
          </a:p>
          <a:p>
            <a:pPr indent="-342900" lvl="0" marL="434340" rtl="0" algn="l">
              <a:lnSpc>
                <a:spcPct val="120000"/>
              </a:lnSpc>
              <a:spcBef>
                <a:spcPts val="0"/>
              </a:spcBef>
              <a:spcAft>
                <a:spcPts val="0"/>
              </a:spcAft>
              <a:buClr>
                <a:schemeClr val="dk1"/>
              </a:buClr>
              <a:buSzPct val="100000"/>
              <a:buChar char="•"/>
            </a:pPr>
            <a:r>
              <a:rPr lang="en-US" sz="2200"/>
              <a:t>The story is important but usually written rather than told. Not everyone needs to be in the loop, and people find out stuff from newsletters and bulletins. </a:t>
            </a:r>
            <a:endParaRPr/>
          </a:p>
          <a:p>
            <a:pPr indent="342900" lvl="0" marL="91440" rtl="0" algn="l">
              <a:lnSpc>
                <a:spcPct val="120000"/>
              </a:lnSpc>
              <a:spcBef>
                <a:spcPts val="0"/>
              </a:spcBef>
              <a:spcAft>
                <a:spcPts val="0"/>
              </a:spcAft>
              <a:buClr>
                <a:schemeClr val="dk1"/>
              </a:buClr>
              <a:buSzPct val="100000"/>
              <a:buNone/>
            </a:pPr>
            <a:r>
              <a:t/>
            </a:r>
            <a:endParaRPr sz="1300"/>
          </a:p>
          <a:p>
            <a:pPr indent="-342900" lvl="0" marL="434340" rtl="0" algn="l">
              <a:lnSpc>
                <a:spcPct val="120000"/>
              </a:lnSpc>
              <a:spcBef>
                <a:spcPts val="0"/>
              </a:spcBef>
              <a:spcAft>
                <a:spcPts val="0"/>
              </a:spcAft>
              <a:buClr>
                <a:schemeClr val="dk1"/>
              </a:buClr>
              <a:buSzPct val="100000"/>
              <a:buChar char="•"/>
            </a:pPr>
            <a:r>
              <a:rPr lang="en-US" sz="2200"/>
              <a:t>Worship is more formal, tends to be less intimate. </a:t>
            </a:r>
            <a:endParaRPr/>
          </a:p>
          <a:p>
            <a:pPr indent="-342900" lvl="0" marL="342900" rtl="0" algn="l">
              <a:lnSpc>
                <a:spcPct val="100000"/>
              </a:lnSpc>
              <a:spcBef>
                <a:spcPts val="341"/>
              </a:spcBef>
              <a:spcAft>
                <a:spcPts val="0"/>
              </a:spcAft>
              <a:buClr>
                <a:schemeClr val="dk1"/>
              </a:buClr>
              <a:buSzPct val="100000"/>
              <a:buNone/>
            </a:pPr>
            <a:r>
              <a:rPr lang="en-US" sz="2200"/>
              <a:t>  </a:t>
            </a:r>
            <a:endParaRPr/>
          </a:p>
          <a:p>
            <a:pPr indent="-205105" lvl="0" marL="342900" rtl="0" algn="l">
              <a:lnSpc>
                <a:spcPct val="100000"/>
              </a:lnSpc>
              <a:spcBef>
                <a:spcPts val="434"/>
              </a:spcBef>
              <a:spcAft>
                <a:spcPts val="0"/>
              </a:spcAft>
              <a:buClr>
                <a:schemeClr val="dk1"/>
              </a:buClr>
              <a:buSzPct val="100000"/>
              <a:buNone/>
            </a:pPr>
            <a:r>
              <a:t/>
            </a:r>
            <a:endParaRPr/>
          </a:p>
        </p:txBody>
      </p:sp>
      <p:sp>
        <p:nvSpPr>
          <p:cNvPr id="153" name="Google Shape;153;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200"/>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2008-04-09T15:41:04Z</dcterms:created>
  <dc:creator>Valori Mulvey Sherer</dc:creator>
</cp:coreProperties>
</file>